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1" r:id="rId4"/>
    <p:sldId id="282" r:id="rId5"/>
    <p:sldId id="264" r:id="rId6"/>
    <p:sldId id="266" r:id="rId7"/>
    <p:sldId id="268" r:id="rId8"/>
    <p:sldId id="273" r:id="rId9"/>
    <p:sldId id="269" r:id="rId10"/>
    <p:sldId id="274" r:id="rId11"/>
    <p:sldId id="270" r:id="rId12"/>
    <p:sldId id="278" r:id="rId13"/>
    <p:sldId id="263" r:id="rId14"/>
    <p:sldId id="259" r:id="rId15"/>
    <p:sldId id="276" r:id="rId16"/>
    <p:sldId id="279" r:id="rId17"/>
    <p:sldId id="272" r:id="rId18"/>
    <p:sldId id="277" r:id="rId19"/>
    <p:sldId id="280" r:id="rId20"/>
    <p:sldId id="271" r:id="rId21"/>
    <p:sldId id="265" r:id="rId22"/>
    <p:sldId id="26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13" autoAdjust="0"/>
    <p:restoredTop sz="94660"/>
  </p:normalViewPr>
  <p:slideViewPr>
    <p:cSldViewPr>
      <p:cViewPr varScale="1">
        <p:scale>
          <a:sx n="86" d="100"/>
          <a:sy n="86" d="100"/>
        </p:scale>
        <p:origin x="167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85A0AA-0FEF-4BD5-9606-9EAD3B8DC875}"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tr-TR"/>
        </a:p>
      </dgm:t>
    </dgm:pt>
    <dgm:pt modelId="{994C0745-4865-4A92-813B-F91FD85B4B4E}">
      <dgm:prSet phldrT="[Metin]"/>
      <dgm:spPr/>
      <dgm:t>
        <a:bodyPr/>
        <a:lstStyle/>
        <a:p>
          <a:r>
            <a:rPr lang="tr-TR" dirty="0"/>
            <a:t>EVRAKLARI DOLDUR</a:t>
          </a:r>
        </a:p>
      </dgm:t>
    </dgm:pt>
    <dgm:pt modelId="{4759D7EF-B429-4DF2-83C5-FC18580C3B0B}" type="parTrans" cxnId="{9A0E8B3C-39FF-43F8-8018-0610A39FA371}">
      <dgm:prSet/>
      <dgm:spPr/>
      <dgm:t>
        <a:bodyPr/>
        <a:lstStyle/>
        <a:p>
          <a:endParaRPr lang="tr-TR"/>
        </a:p>
      </dgm:t>
    </dgm:pt>
    <dgm:pt modelId="{3086C292-0FEA-426C-9A6E-87802CD604D0}" type="sibTrans" cxnId="{9A0E8B3C-39FF-43F8-8018-0610A39FA371}">
      <dgm:prSet/>
      <dgm:spPr/>
      <dgm:t>
        <a:bodyPr/>
        <a:lstStyle/>
        <a:p>
          <a:endParaRPr lang="tr-TR"/>
        </a:p>
      </dgm:t>
    </dgm:pt>
    <dgm:pt modelId="{B851EB01-38BA-4A0D-B155-F4BF57018094}">
      <dgm:prSet phldrT="[Metin]"/>
      <dgm:spPr/>
      <dgm:t>
        <a:bodyPr/>
        <a:lstStyle/>
        <a:p>
          <a:r>
            <a:rPr lang="tr-TR" dirty="0"/>
            <a:t>İLGİLİ KOMİSYON ÜYESİNE TESLİM ET</a:t>
          </a:r>
        </a:p>
      </dgm:t>
    </dgm:pt>
    <dgm:pt modelId="{B1B6924E-481C-4F4D-84C7-F6F9A81F02D8}" type="parTrans" cxnId="{42FD79B4-A78B-4CDE-947D-0914E3AD73CA}">
      <dgm:prSet/>
      <dgm:spPr/>
      <dgm:t>
        <a:bodyPr/>
        <a:lstStyle/>
        <a:p>
          <a:endParaRPr lang="tr-TR"/>
        </a:p>
      </dgm:t>
    </dgm:pt>
    <dgm:pt modelId="{A5D68535-EFC8-46AB-AD94-DD013EAF210B}" type="sibTrans" cxnId="{42FD79B4-A78B-4CDE-947D-0914E3AD73CA}">
      <dgm:prSet/>
      <dgm:spPr/>
      <dgm:t>
        <a:bodyPr/>
        <a:lstStyle/>
        <a:p>
          <a:endParaRPr lang="tr-TR"/>
        </a:p>
      </dgm:t>
    </dgm:pt>
    <dgm:pt modelId="{661E6B58-7C5B-46A2-857A-7BBB8091E423}">
      <dgm:prSet phldrT="[Metin]"/>
      <dgm:spPr/>
      <dgm:t>
        <a:bodyPr/>
        <a:lstStyle/>
        <a:p>
          <a:r>
            <a:rPr lang="tr-TR" dirty="0"/>
            <a:t>FORMLARI KOMİSYON ÜYESİNDEN GERİ AL</a:t>
          </a:r>
        </a:p>
      </dgm:t>
    </dgm:pt>
    <dgm:pt modelId="{7342F632-A07F-41D1-AFDB-BA9541D53FC9}" type="parTrans" cxnId="{EF91F9D5-72B9-4723-B0B4-BB0B20F61215}">
      <dgm:prSet/>
      <dgm:spPr/>
      <dgm:t>
        <a:bodyPr/>
        <a:lstStyle/>
        <a:p>
          <a:endParaRPr lang="tr-TR"/>
        </a:p>
      </dgm:t>
    </dgm:pt>
    <dgm:pt modelId="{156E8B4D-C2C5-4089-913A-5247C0A8F761}" type="sibTrans" cxnId="{EF91F9D5-72B9-4723-B0B4-BB0B20F61215}">
      <dgm:prSet/>
      <dgm:spPr/>
      <dgm:t>
        <a:bodyPr/>
        <a:lstStyle/>
        <a:p>
          <a:endParaRPr lang="tr-TR"/>
        </a:p>
      </dgm:t>
    </dgm:pt>
    <dgm:pt modelId="{416BB0F2-E308-419E-9C01-91A5ABF291A8}" type="pres">
      <dgm:prSet presAssocID="{3785A0AA-0FEF-4BD5-9606-9EAD3B8DC875}" presName="Name0" presStyleCnt="0">
        <dgm:presLayoutVars>
          <dgm:dir/>
          <dgm:animLvl val="lvl"/>
          <dgm:resizeHandles val="exact"/>
        </dgm:presLayoutVars>
      </dgm:prSet>
      <dgm:spPr/>
    </dgm:pt>
    <dgm:pt modelId="{9CBFFD80-A5DE-476C-8BB6-80C935362764}" type="pres">
      <dgm:prSet presAssocID="{994C0745-4865-4A92-813B-F91FD85B4B4E}" presName="parTxOnly" presStyleLbl="node1" presStyleIdx="0" presStyleCnt="3">
        <dgm:presLayoutVars>
          <dgm:chMax val="0"/>
          <dgm:chPref val="0"/>
          <dgm:bulletEnabled val="1"/>
        </dgm:presLayoutVars>
      </dgm:prSet>
      <dgm:spPr/>
    </dgm:pt>
    <dgm:pt modelId="{CAC68131-9A49-4351-999F-CE79F36C729E}" type="pres">
      <dgm:prSet presAssocID="{3086C292-0FEA-426C-9A6E-87802CD604D0}" presName="parTxOnlySpace" presStyleCnt="0"/>
      <dgm:spPr/>
    </dgm:pt>
    <dgm:pt modelId="{AED09764-8E2D-4FCA-9814-1E75ED567874}" type="pres">
      <dgm:prSet presAssocID="{B851EB01-38BA-4A0D-B155-F4BF57018094}" presName="parTxOnly" presStyleLbl="node1" presStyleIdx="1" presStyleCnt="3">
        <dgm:presLayoutVars>
          <dgm:chMax val="0"/>
          <dgm:chPref val="0"/>
          <dgm:bulletEnabled val="1"/>
        </dgm:presLayoutVars>
      </dgm:prSet>
      <dgm:spPr/>
    </dgm:pt>
    <dgm:pt modelId="{2455F340-4555-4B76-8492-C59F69E7877E}" type="pres">
      <dgm:prSet presAssocID="{A5D68535-EFC8-46AB-AD94-DD013EAF210B}" presName="parTxOnlySpace" presStyleCnt="0"/>
      <dgm:spPr/>
    </dgm:pt>
    <dgm:pt modelId="{CCDB278D-9DA7-401E-988E-FB3E94D1311B}" type="pres">
      <dgm:prSet presAssocID="{661E6B58-7C5B-46A2-857A-7BBB8091E423}" presName="parTxOnly" presStyleLbl="node1" presStyleIdx="2" presStyleCnt="3">
        <dgm:presLayoutVars>
          <dgm:chMax val="0"/>
          <dgm:chPref val="0"/>
          <dgm:bulletEnabled val="1"/>
        </dgm:presLayoutVars>
      </dgm:prSet>
      <dgm:spPr/>
    </dgm:pt>
  </dgm:ptLst>
  <dgm:cxnLst>
    <dgm:cxn modelId="{9A0E8B3C-39FF-43F8-8018-0610A39FA371}" srcId="{3785A0AA-0FEF-4BD5-9606-9EAD3B8DC875}" destId="{994C0745-4865-4A92-813B-F91FD85B4B4E}" srcOrd="0" destOrd="0" parTransId="{4759D7EF-B429-4DF2-83C5-FC18580C3B0B}" sibTransId="{3086C292-0FEA-426C-9A6E-87802CD604D0}"/>
    <dgm:cxn modelId="{AD309742-4181-4C82-BABC-DE4676D43EFE}" type="presOf" srcId="{661E6B58-7C5B-46A2-857A-7BBB8091E423}" destId="{CCDB278D-9DA7-401E-988E-FB3E94D1311B}" srcOrd="0" destOrd="0" presId="urn:microsoft.com/office/officeart/2005/8/layout/chevron1"/>
    <dgm:cxn modelId="{97324675-BFBF-4791-8A6C-AEEEE266B1DC}" type="presOf" srcId="{B851EB01-38BA-4A0D-B155-F4BF57018094}" destId="{AED09764-8E2D-4FCA-9814-1E75ED567874}" srcOrd="0" destOrd="0" presId="urn:microsoft.com/office/officeart/2005/8/layout/chevron1"/>
    <dgm:cxn modelId="{33F310AF-D5C9-4D4E-8A91-1A582B13F1B9}" type="presOf" srcId="{3785A0AA-0FEF-4BD5-9606-9EAD3B8DC875}" destId="{416BB0F2-E308-419E-9C01-91A5ABF291A8}" srcOrd="0" destOrd="0" presId="urn:microsoft.com/office/officeart/2005/8/layout/chevron1"/>
    <dgm:cxn modelId="{42FD79B4-A78B-4CDE-947D-0914E3AD73CA}" srcId="{3785A0AA-0FEF-4BD5-9606-9EAD3B8DC875}" destId="{B851EB01-38BA-4A0D-B155-F4BF57018094}" srcOrd="1" destOrd="0" parTransId="{B1B6924E-481C-4F4D-84C7-F6F9A81F02D8}" sibTransId="{A5D68535-EFC8-46AB-AD94-DD013EAF210B}"/>
    <dgm:cxn modelId="{EF91F9D5-72B9-4723-B0B4-BB0B20F61215}" srcId="{3785A0AA-0FEF-4BD5-9606-9EAD3B8DC875}" destId="{661E6B58-7C5B-46A2-857A-7BBB8091E423}" srcOrd="2" destOrd="0" parTransId="{7342F632-A07F-41D1-AFDB-BA9541D53FC9}" sibTransId="{156E8B4D-C2C5-4089-913A-5247C0A8F761}"/>
    <dgm:cxn modelId="{51BB6DF1-14D6-4B8B-8020-15AE49832BBA}" type="presOf" srcId="{994C0745-4865-4A92-813B-F91FD85B4B4E}" destId="{9CBFFD80-A5DE-476C-8BB6-80C935362764}" srcOrd="0" destOrd="0" presId="urn:microsoft.com/office/officeart/2005/8/layout/chevron1"/>
    <dgm:cxn modelId="{60F88DBC-3B04-4711-9414-5F3D49298FED}" type="presParOf" srcId="{416BB0F2-E308-419E-9C01-91A5ABF291A8}" destId="{9CBFFD80-A5DE-476C-8BB6-80C935362764}" srcOrd="0" destOrd="0" presId="urn:microsoft.com/office/officeart/2005/8/layout/chevron1"/>
    <dgm:cxn modelId="{7253DA0B-EB1A-46BB-8A3F-0D2F95466A45}" type="presParOf" srcId="{416BB0F2-E308-419E-9C01-91A5ABF291A8}" destId="{CAC68131-9A49-4351-999F-CE79F36C729E}" srcOrd="1" destOrd="0" presId="urn:microsoft.com/office/officeart/2005/8/layout/chevron1"/>
    <dgm:cxn modelId="{37D2E9E6-B3F7-43EC-A13E-A654CB682FFD}" type="presParOf" srcId="{416BB0F2-E308-419E-9C01-91A5ABF291A8}" destId="{AED09764-8E2D-4FCA-9814-1E75ED567874}" srcOrd="2" destOrd="0" presId="urn:microsoft.com/office/officeart/2005/8/layout/chevron1"/>
    <dgm:cxn modelId="{1CA42A56-1D61-44C8-A1FA-D88F744235BC}" type="presParOf" srcId="{416BB0F2-E308-419E-9C01-91A5ABF291A8}" destId="{2455F340-4555-4B76-8492-C59F69E7877E}" srcOrd="3" destOrd="0" presId="urn:microsoft.com/office/officeart/2005/8/layout/chevron1"/>
    <dgm:cxn modelId="{1DB74FA2-91CF-4F10-B5C4-B488EDEB128B}" type="presParOf" srcId="{416BB0F2-E308-419E-9C01-91A5ABF291A8}" destId="{CCDB278D-9DA7-401E-988E-FB3E94D1311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5A0AA-0FEF-4BD5-9606-9EAD3B8DC875}"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tr-TR"/>
        </a:p>
      </dgm:t>
    </dgm:pt>
    <dgm:pt modelId="{994C0745-4865-4A92-813B-F91FD85B4B4E}">
      <dgm:prSet phldrT="[Metin]"/>
      <dgm:spPr/>
      <dgm:t>
        <a:bodyPr/>
        <a:lstStyle/>
        <a:p>
          <a:r>
            <a:rPr lang="tr-TR" dirty="0"/>
            <a:t>EVRAKLARI DOLDUR</a:t>
          </a:r>
        </a:p>
      </dgm:t>
    </dgm:pt>
    <dgm:pt modelId="{4759D7EF-B429-4DF2-83C5-FC18580C3B0B}" type="parTrans" cxnId="{9A0E8B3C-39FF-43F8-8018-0610A39FA371}">
      <dgm:prSet/>
      <dgm:spPr/>
      <dgm:t>
        <a:bodyPr/>
        <a:lstStyle/>
        <a:p>
          <a:endParaRPr lang="tr-TR"/>
        </a:p>
      </dgm:t>
    </dgm:pt>
    <dgm:pt modelId="{3086C292-0FEA-426C-9A6E-87802CD604D0}" type="sibTrans" cxnId="{9A0E8B3C-39FF-43F8-8018-0610A39FA371}">
      <dgm:prSet/>
      <dgm:spPr/>
      <dgm:t>
        <a:bodyPr/>
        <a:lstStyle/>
        <a:p>
          <a:endParaRPr lang="tr-TR"/>
        </a:p>
      </dgm:t>
    </dgm:pt>
    <dgm:pt modelId="{B851EB01-38BA-4A0D-B155-F4BF57018094}">
      <dgm:prSet phldrT="[Metin]"/>
      <dgm:spPr/>
      <dgm:t>
        <a:bodyPr/>
        <a:lstStyle/>
        <a:p>
          <a:r>
            <a:rPr lang="tr-TR" dirty="0"/>
            <a:t>İLGİLİ KOMİSYON ÜYESİNE TESLİM ET</a:t>
          </a:r>
        </a:p>
      </dgm:t>
    </dgm:pt>
    <dgm:pt modelId="{B1B6924E-481C-4F4D-84C7-F6F9A81F02D8}" type="parTrans" cxnId="{42FD79B4-A78B-4CDE-947D-0914E3AD73CA}">
      <dgm:prSet/>
      <dgm:spPr/>
      <dgm:t>
        <a:bodyPr/>
        <a:lstStyle/>
        <a:p>
          <a:endParaRPr lang="tr-TR"/>
        </a:p>
      </dgm:t>
    </dgm:pt>
    <dgm:pt modelId="{A5D68535-EFC8-46AB-AD94-DD013EAF210B}" type="sibTrans" cxnId="{42FD79B4-A78B-4CDE-947D-0914E3AD73CA}">
      <dgm:prSet/>
      <dgm:spPr/>
      <dgm:t>
        <a:bodyPr/>
        <a:lstStyle/>
        <a:p>
          <a:endParaRPr lang="tr-TR"/>
        </a:p>
      </dgm:t>
    </dgm:pt>
    <dgm:pt modelId="{661E6B58-7C5B-46A2-857A-7BBB8091E423}">
      <dgm:prSet phldrT="[Metin]"/>
      <dgm:spPr/>
      <dgm:t>
        <a:bodyPr/>
        <a:lstStyle/>
        <a:p>
          <a:r>
            <a:rPr lang="tr-TR" dirty="0"/>
            <a:t>FORMLARI KOMİSYON ÜYESİNDEN GERİ AL</a:t>
          </a:r>
        </a:p>
      </dgm:t>
    </dgm:pt>
    <dgm:pt modelId="{7342F632-A07F-41D1-AFDB-BA9541D53FC9}" type="parTrans" cxnId="{EF91F9D5-72B9-4723-B0B4-BB0B20F61215}">
      <dgm:prSet/>
      <dgm:spPr/>
      <dgm:t>
        <a:bodyPr/>
        <a:lstStyle/>
        <a:p>
          <a:endParaRPr lang="tr-TR"/>
        </a:p>
      </dgm:t>
    </dgm:pt>
    <dgm:pt modelId="{156E8B4D-C2C5-4089-913A-5247C0A8F761}" type="sibTrans" cxnId="{EF91F9D5-72B9-4723-B0B4-BB0B20F61215}">
      <dgm:prSet/>
      <dgm:spPr/>
      <dgm:t>
        <a:bodyPr/>
        <a:lstStyle/>
        <a:p>
          <a:endParaRPr lang="tr-TR"/>
        </a:p>
      </dgm:t>
    </dgm:pt>
    <dgm:pt modelId="{416BB0F2-E308-419E-9C01-91A5ABF291A8}" type="pres">
      <dgm:prSet presAssocID="{3785A0AA-0FEF-4BD5-9606-9EAD3B8DC875}" presName="Name0" presStyleCnt="0">
        <dgm:presLayoutVars>
          <dgm:dir/>
          <dgm:animLvl val="lvl"/>
          <dgm:resizeHandles val="exact"/>
        </dgm:presLayoutVars>
      </dgm:prSet>
      <dgm:spPr/>
    </dgm:pt>
    <dgm:pt modelId="{9CBFFD80-A5DE-476C-8BB6-80C935362764}" type="pres">
      <dgm:prSet presAssocID="{994C0745-4865-4A92-813B-F91FD85B4B4E}" presName="parTxOnly" presStyleLbl="node1" presStyleIdx="0" presStyleCnt="3">
        <dgm:presLayoutVars>
          <dgm:chMax val="0"/>
          <dgm:chPref val="0"/>
          <dgm:bulletEnabled val="1"/>
        </dgm:presLayoutVars>
      </dgm:prSet>
      <dgm:spPr/>
    </dgm:pt>
    <dgm:pt modelId="{CAC68131-9A49-4351-999F-CE79F36C729E}" type="pres">
      <dgm:prSet presAssocID="{3086C292-0FEA-426C-9A6E-87802CD604D0}" presName="parTxOnlySpace" presStyleCnt="0"/>
      <dgm:spPr/>
    </dgm:pt>
    <dgm:pt modelId="{AED09764-8E2D-4FCA-9814-1E75ED567874}" type="pres">
      <dgm:prSet presAssocID="{B851EB01-38BA-4A0D-B155-F4BF57018094}" presName="parTxOnly" presStyleLbl="node1" presStyleIdx="1" presStyleCnt="3">
        <dgm:presLayoutVars>
          <dgm:chMax val="0"/>
          <dgm:chPref val="0"/>
          <dgm:bulletEnabled val="1"/>
        </dgm:presLayoutVars>
      </dgm:prSet>
      <dgm:spPr/>
    </dgm:pt>
    <dgm:pt modelId="{2455F340-4555-4B76-8492-C59F69E7877E}" type="pres">
      <dgm:prSet presAssocID="{A5D68535-EFC8-46AB-AD94-DD013EAF210B}" presName="parTxOnlySpace" presStyleCnt="0"/>
      <dgm:spPr/>
    </dgm:pt>
    <dgm:pt modelId="{CCDB278D-9DA7-401E-988E-FB3E94D1311B}" type="pres">
      <dgm:prSet presAssocID="{661E6B58-7C5B-46A2-857A-7BBB8091E423}" presName="parTxOnly" presStyleLbl="node1" presStyleIdx="2" presStyleCnt="3">
        <dgm:presLayoutVars>
          <dgm:chMax val="0"/>
          <dgm:chPref val="0"/>
          <dgm:bulletEnabled val="1"/>
        </dgm:presLayoutVars>
      </dgm:prSet>
      <dgm:spPr/>
    </dgm:pt>
  </dgm:ptLst>
  <dgm:cxnLst>
    <dgm:cxn modelId="{9A0E8B3C-39FF-43F8-8018-0610A39FA371}" srcId="{3785A0AA-0FEF-4BD5-9606-9EAD3B8DC875}" destId="{994C0745-4865-4A92-813B-F91FD85B4B4E}" srcOrd="0" destOrd="0" parTransId="{4759D7EF-B429-4DF2-83C5-FC18580C3B0B}" sibTransId="{3086C292-0FEA-426C-9A6E-87802CD604D0}"/>
    <dgm:cxn modelId="{AD309742-4181-4C82-BABC-DE4676D43EFE}" type="presOf" srcId="{661E6B58-7C5B-46A2-857A-7BBB8091E423}" destId="{CCDB278D-9DA7-401E-988E-FB3E94D1311B}" srcOrd="0" destOrd="0" presId="urn:microsoft.com/office/officeart/2005/8/layout/chevron1"/>
    <dgm:cxn modelId="{97324675-BFBF-4791-8A6C-AEEEE266B1DC}" type="presOf" srcId="{B851EB01-38BA-4A0D-B155-F4BF57018094}" destId="{AED09764-8E2D-4FCA-9814-1E75ED567874}" srcOrd="0" destOrd="0" presId="urn:microsoft.com/office/officeart/2005/8/layout/chevron1"/>
    <dgm:cxn modelId="{33F310AF-D5C9-4D4E-8A91-1A582B13F1B9}" type="presOf" srcId="{3785A0AA-0FEF-4BD5-9606-9EAD3B8DC875}" destId="{416BB0F2-E308-419E-9C01-91A5ABF291A8}" srcOrd="0" destOrd="0" presId="urn:microsoft.com/office/officeart/2005/8/layout/chevron1"/>
    <dgm:cxn modelId="{42FD79B4-A78B-4CDE-947D-0914E3AD73CA}" srcId="{3785A0AA-0FEF-4BD5-9606-9EAD3B8DC875}" destId="{B851EB01-38BA-4A0D-B155-F4BF57018094}" srcOrd="1" destOrd="0" parTransId="{B1B6924E-481C-4F4D-84C7-F6F9A81F02D8}" sibTransId="{A5D68535-EFC8-46AB-AD94-DD013EAF210B}"/>
    <dgm:cxn modelId="{EF91F9D5-72B9-4723-B0B4-BB0B20F61215}" srcId="{3785A0AA-0FEF-4BD5-9606-9EAD3B8DC875}" destId="{661E6B58-7C5B-46A2-857A-7BBB8091E423}" srcOrd="2" destOrd="0" parTransId="{7342F632-A07F-41D1-AFDB-BA9541D53FC9}" sibTransId="{156E8B4D-C2C5-4089-913A-5247C0A8F761}"/>
    <dgm:cxn modelId="{51BB6DF1-14D6-4B8B-8020-15AE49832BBA}" type="presOf" srcId="{994C0745-4865-4A92-813B-F91FD85B4B4E}" destId="{9CBFFD80-A5DE-476C-8BB6-80C935362764}" srcOrd="0" destOrd="0" presId="urn:microsoft.com/office/officeart/2005/8/layout/chevron1"/>
    <dgm:cxn modelId="{60F88DBC-3B04-4711-9414-5F3D49298FED}" type="presParOf" srcId="{416BB0F2-E308-419E-9C01-91A5ABF291A8}" destId="{9CBFFD80-A5DE-476C-8BB6-80C935362764}" srcOrd="0" destOrd="0" presId="urn:microsoft.com/office/officeart/2005/8/layout/chevron1"/>
    <dgm:cxn modelId="{7253DA0B-EB1A-46BB-8A3F-0D2F95466A45}" type="presParOf" srcId="{416BB0F2-E308-419E-9C01-91A5ABF291A8}" destId="{CAC68131-9A49-4351-999F-CE79F36C729E}" srcOrd="1" destOrd="0" presId="urn:microsoft.com/office/officeart/2005/8/layout/chevron1"/>
    <dgm:cxn modelId="{37D2E9E6-B3F7-43EC-A13E-A654CB682FFD}" type="presParOf" srcId="{416BB0F2-E308-419E-9C01-91A5ABF291A8}" destId="{AED09764-8E2D-4FCA-9814-1E75ED567874}" srcOrd="2" destOrd="0" presId="urn:microsoft.com/office/officeart/2005/8/layout/chevron1"/>
    <dgm:cxn modelId="{1CA42A56-1D61-44C8-A1FA-D88F744235BC}" type="presParOf" srcId="{416BB0F2-E308-419E-9C01-91A5ABF291A8}" destId="{2455F340-4555-4B76-8492-C59F69E7877E}" srcOrd="3" destOrd="0" presId="urn:microsoft.com/office/officeart/2005/8/layout/chevron1"/>
    <dgm:cxn modelId="{1DB74FA2-91CF-4F10-B5C4-B488EDEB128B}" type="presParOf" srcId="{416BB0F2-E308-419E-9C01-91A5ABF291A8}" destId="{CCDB278D-9DA7-401E-988E-FB3E94D1311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85A0AA-0FEF-4BD5-9606-9EAD3B8DC875}"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tr-TR"/>
        </a:p>
      </dgm:t>
    </dgm:pt>
    <dgm:pt modelId="{994C0745-4865-4A92-813B-F91FD85B4B4E}">
      <dgm:prSet phldrT="[Metin]"/>
      <dgm:spPr/>
      <dgm:t>
        <a:bodyPr/>
        <a:lstStyle/>
        <a:p>
          <a:r>
            <a:rPr lang="tr-TR" dirty="0"/>
            <a:t>EVRAKLARI DOLDUR</a:t>
          </a:r>
        </a:p>
      </dgm:t>
    </dgm:pt>
    <dgm:pt modelId="{4759D7EF-B429-4DF2-83C5-FC18580C3B0B}" type="parTrans" cxnId="{9A0E8B3C-39FF-43F8-8018-0610A39FA371}">
      <dgm:prSet/>
      <dgm:spPr/>
      <dgm:t>
        <a:bodyPr/>
        <a:lstStyle/>
        <a:p>
          <a:endParaRPr lang="tr-TR"/>
        </a:p>
      </dgm:t>
    </dgm:pt>
    <dgm:pt modelId="{3086C292-0FEA-426C-9A6E-87802CD604D0}" type="sibTrans" cxnId="{9A0E8B3C-39FF-43F8-8018-0610A39FA371}">
      <dgm:prSet/>
      <dgm:spPr/>
      <dgm:t>
        <a:bodyPr/>
        <a:lstStyle/>
        <a:p>
          <a:endParaRPr lang="tr-TR"/>
        </a:p>
      </dgm:t>
    </dgm:pt>
    <dgm:pt modelId="{B851EB01-38BA-4A0D-B155-F4BF57018094}">
      <dgm:prSet phldrT="[Metin]"/>
      <dgm:spPr/>
      <dgm:t>
        <a:bodyPr/>
        <a:lstStyle/>
        <a:p>
          <a:r>
            <a:rPr lang="tr-TR" dirty="0"/>
            <a:t>İLGİLİ KOMİSYON ÜYESİNE TESLİM ET</a:t>
          </a:r>
        </a:p>
      </dgm:t>
    </dgm:pt>
    <dgm:pt modelId="{B1B6924E-481C-4F4D-84C7-F6F9A81F02D8}" type="parTrans" cxnId="{42FD79B4-A78B-4CDE-947D-0914E3AD73CA}">
      <dgm:prSet/>
      <dgm:spPr/>
      <dgm:t>
        <a:bodyPr/>
        <a:lstStyle/>
        <a:p>
          <a:endParaRPr lang="tr-TR"/>
        </a:p>
      </dgm:t>
    </dgm:pt>
    <dgm:pt modelId="{A5D68535-EFC8-46AB-AD94-DD013EAF210B}" type="sibTrans" cxnId="{42FD79B4-A78B-4CDE-947D-0914E3AD73CA}">
      <dgm:prSet/>
      <dgm:spPr/>
      <dgm:t>
        <a:bodyPr/>
        <a:lstStyle/>
        <a:p>
          <a:endParaRPr lang="tr-TR"/>
        </a:p>
      </dgm:t>
    </dgm:pt>
    <dgm:pt modelId="{661E6B58-7C5B-46A2-857A-7BBB8091E423}">
      <dgm:prSet phldrT="[Metin]"/>
      <dgm:spPr/>
      <dgm:t>
        <a:bodyPr/>
        <a:lstStyle/>
        <a:p>
          <a:r>
            <a:rPr lang="tr-TR" dirty="0"/>
            <a:t>FORMLARI KOMİSYON ÜYESİNDEN GERİ AL</a:t>
          </a:r>
        </a:p>
      </dgm:t>
    </dgm:pt>
    <dgm:pt modelId="{7342F632-A07F-41D1-AFDB-BA9541D53FC9}" type="parTrans" cxnId="{EF91F9D5-72B9-4723-B0B4-BB0B20F61215}">
      <dgm:prSet/>
      <dgm:spPr/>
      <dgm:t>
        <a:bodyPr/>
        <a:lstStyle/>
        <a:p>
          <a:endParaRPr lang="tr-TR"/>
        </a:p>
      </dgm:t>
    </dgm:pt>
    <dgm:pt modelId="{156E8B4D-C2C5-4089-913A-5247C0A8F761}" type="sibTrans" cxnId="{EF91F9D5-72B9-4723-B0B4-BB0B20F61215}">
      <dgm:prSet/>
      <dgm:spPr/>
      <dgm:t>
        <a:bodyPr/>
        <a:lstStyle/>
        <a:p>
          <a:endParaRPr lang="tr-TR"/>
        </a:p>
      </dgm:t>
    </dgm:pt>
    <dgm:pt modelId="{416BB0F2-E308-419E-9C01-91A5ABF291A8}" type="pres">
      <dgm:prSet presAssocID="{3785A0AA-0FEF-4BD5-9606-9EAD3B8DC875}" presName="Name0" presStyleCnt="0">
        <dgm:presLayoutVars>
          <dgm:dir/>
          <dgm:animLvl val="lvl"/>
          <dgm:resizeHandles val="exact"/>
        </dgm:presLayoutVars>
      </dgm:prSet>
      <dgm:spPr/>
    </dgm:pt>
    <dgm:pt modelId="{9CBFFD80-A5DE-476C-8BB6-80C935362764}" type="pres">
      <dgm:prSet presAssocID="{994C0745-4865-4A92-813B-F91FD85B4B4E}" presName="parTxOnly" presStyleLbl="node1" presStyleIdx="0" presStyleCnt="3">
        <dgm:presLayoutVars>
          <dgm:chMax val="0"/>
          <dgm:chPref val="0"/>
          <dgm:bulletEnabled val="1"/>
        </dgm:presLayoutVars>
      </dgm:prSet>
      <dgm:spPr/>
    </dgm:pt>
    <dgm:pt modelId="{CAC68131-9A49-4351-999F-CE79F36C729E}" type="pres">
      <dgm:prSet presAssocID="{3086C292-0FEA-426C-9A6E-87802CD604D0}" presName="parTxOnlySpace" presStyleCnt="0"/>
      <dgm:spPr/>
    </dgm:pt>
    <dgm:pt modelId="{AED09764-8E2D-4FCA-9814-1E75ED567874}" type="pres">
      <dgm:prSet presAssocID="{B851EB01-38BA-4A0D-B155-F4BF57018094}" presName="parTxOnly" presStyleLbl="node1" presStyleIdx="1" presStyleCnt="3">
        <dgm:presLayoutVars>
          <dgm:chMax val="0"/>
          <dgm:chPref val="0"/>
          <dgm:bulletEnabled val="1"/>
        </dgm:presLayoutVars>
      </dgm:prSet>
      <dgm:spPr/>
    </dgm:pt>
    <dgm:pt modelId="{2455F340-4555-4B76-8492-C59F69E7877E}" type="pres">
      <dgm:prSet presAssocID="{A5D68535-EFC8-46AB-AD94-DD013EAF210B}" presName="parTxOnlySpace" presStyleCnt="0"/>
      <dgm:spPr/>
    </dgm:pt>
    <dgm:pt modelId="{CCDB278D-9DA7-401E-988E-FB3E94D1311B}" type="pres">
      <dgm:prSet presAssocID="{661E6B58-7C5B-46A2-857A-7BBB8091E423}" presName="parTxOnly" presStyleLbl="node1" presStyleIdx="2" presStyleCnt="3">
        <dgm:presLayoutVars>
          <dgm:chMax val="0"/>
          <dgm:chPref val="0"/>
          <dgm:bulletEnabled val="1"/>
        </dgm:presLayoutVars>
      </dgm:prSet>
      <dgm:spPr/>
    </dgm:pt>
  </dgm:ptLst>
  <dgm:cxnLst>
    <dgm:cxn modelId="{9A0E8B3C-39FF-43F8-8018-0610A39FA371}" srcId="{3785A0AA-0FEF-4BD5-9606-9EAD3B8DC875}" destId="{994C0745-4865-4A92-813B-F91FD85B4B4E}" srcOrd="0" destOrd="0" parTransId="{4759D7EF-B429-4DF2-83C5-FC18580C3B0B}" sibTransId="{3086C292-0FEA-426C-9A6E-87802CD604D0}"/>
    <dgm:cxn modelId="{AD309742-4181-4C82-BABC-DE4676D43EFE}" type="presOf" srcId="{661E6B58-7C5B-46A2-857A-7BBB8091E423}" destId="{CCDB278D-9DA7-401E-988E-FB3E94D1311B}" srcOrd="0" destOrd="0" presId="urn:microsoft.com/office/officeart/2005/8/layout/chevron1"/>
    <dgm:cxn modelId="{97324675-BFBF-4791-8A6C-AEEEE266B1DC}" type="presOf" srcId="{B851EB01-38BA-4A0D-B155-F4BF57018094}" destId="{AED09764-8E2D-4FCA-9814-1E75ED567874}" srcOrd="0" destOrd="0" presId="urn:microsoft.com/office/officeart/2005/8/layout/chevron1"/>
    <dgm:cxn modelId="{33F310AF-D5C9-4D4E-8A91-1A582B13F1B9}" type="presOf" srcId="{3785A0AA-0FEF-4BD5-9606-9EAD3B8DC875}" destId="{416BB0F2-E308-419E-9C01-91A5ABF291A8}" srcOrd="0" destOrd="0" presId="urn:microsoft.com/office/officeart/2005/8/layout/chevron1"/>
    <dgm:cxn modelId="{42FD79B4-A78B-4CDE-947D-0914E3AD73CA}" srcId="{3785A0AA-0FEF-4BD5-9606-9EAD3B8DC875}" destId="{B851EB01-38BA-4A0D-B155-F4BF57018094}" srcOrd="1" destOrd="0" parTransId="{B1B6924E-481C-4F4D-84C7-F6F9A81F02D8}" sibTransId="{A5D68535-EFC8-46AB-AD94-DD013EAF210B}"/>
    <dgm:cxn modelId="{EF91F9D5-72B9-4723-B0B4-BB0B20F61215}" srcId="{3785A0AA-0FEF-4BD5-9606-9EAD3B8DC875}" destId="{661E6B58-7C5B-46A2-857A-7BBB8091E423}" srcOrd="2" destOrd="0" parTransId="{7342F632-A07F-41D1-AFDB-BA9541D53FC9}" sibTransId="{156E8B4D-C2C5-4089-913A-5247C0A8F761}"/>
    <dgm:cxn modelId="{51BB6DF1-14D6-4B8B-8020-15AE49832BBA}" type="presOf" srcId="{994C0745-4865-4A92-813B-F91FD85B4B4E}" destId="{9CBFFD80-A5DE-476C-8BB6-80C935362764}" srcOrd="0" destOrd="0" presId="urn:microsoft.com/office/officeart/2005/8/layout/chevron1"/>
    <dgm:cxn modelId="{60F88DBC-3B04-4711-9414-5F3D49298FED}" type="presParOf" srcId="{416BB0F2-E308-419E-9C01-91A5ABF291A8}" destId="{9CBFFD80-A5DE-476C-8BB6-80C935362764}" srcOrd="0" destOrd="0" presId="urn:microsoft.com/office/officeart/2005/8/layout/chevron1"/>
    <dgm:cxn modelId="{7253DA0B-EB1A-46BB-8A3F-0D2F95466A45}" type="presParOf" srcId="{416BB0F2-E308-419E-9C01-91A5ABF291A8}" destId="{CAC68131-9A49-4351-999F-CE79F36C729E}" srcOrd="1" destOrd="0" presId="urn:microsoft.com/office/officeart/2005/8/layout/chevron1"/>
    <dgm:cxn modelId="{37D2E9E6-B3F7-43EC-A13E-A654CB682FFD}" type="presParOf" srcId="{416BB0F2-E308-419E-9C01-91A5ABF291A8}" destId="{AED09764-8E2D-4FCA-9814-1E75ED567874}" srcOrd="2" destOrd="0" presId="urn:microsoft.com/office/officeart/2005/8/layout/chevron1"/>
    <dgm:cxn modelId="{1CA42A56-1D61-44C8-A1FA-D88F744235BC}" type="presParOf" srcId="{416BB0F2-E308-419E-9C01-91A5ABF291A8}" destId="{2455F340-4555-4B76-8492-C59F69E7877E}" srcOrd="3" destOrd="0" presId="urn:microsoft.com/office/officeart/2005/8/layout/chevron1"/>
    <dgm:cxn modelId="{1DB74FA2-91CF-4F10-B5C4-B488EDEB128B}" type="presParOf" srcId="{416BB0F2-E308-419E-9C01-91A5ABF291A8}" destId="{CCDB278D-9DA7-401E-988E-FB3E94D1311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B7142F-E256-4F8C-A302-2C5A57E7788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tr-TR"/>
        </a:p>
      </dgm:t>
    </dgm:pt>
    <dgm:pt modelId="{A57952E7-6397-4962-B0E5-53E26E2CD532}">
      <dgm:prSet phldrT="[Metin]"/>
      <dgm:spPr/>
      <dgm:t>
        <a:bodyPr/>
        <a:lstStyle/>
        <a:p>
          <a:r>
            <a:rPr lang="tr-TR" dirty="0"/>
            <a:t>BÜRO/ŞANTİYE YETKİLİSİNE FORMU TESLİM ET</a:t>
          </a:r>
        </a:p>
      </dgm:t>
    </dgm:pt>
    <dgm:pt modelId="{D33F9D8F-FA5A-499D-AAC9-CD33E801EEB3}" type="parTrans" cxnId="{185F0616-B0DE-428A-ACDA-F4C52234E21D}">
      <dgm:prSet/>
      <dgm:spPr/>
      <dgm:t>
        <a:bodyPr/>
        <a:lstStyle/>
        <a:p>
          <a:endParaRPr lang="tr-TR"/>
        </a:p>
      </dgm:t>
    </dgm:pt>
    <dgm:pt modelId="{44A4E16D-C074-4465-A6FD-40A18BB395A4}" type="sibTrans" cxnId="{185F0616-B0DE-428A-ACDA-F4C52234E21D}">
      <dgm:prSet/>
      <dgm:spPr/>
      <dgm:t>
        <a:bodyPr/>
        <a:lstStyle/>
        <a:p>
          <a:endParaRPr lang="tr-TR"/>
        </a:p>
      </dgm:t>
    </dgm:pt>
    <dgm:pt modelId="{137A5F0C-5DBF-40C1-894E-61A1BBC1A11B}">
      <dgm:prSet phldrT="[Metin]"/>
      <dgm:spPr/>
      <dgm:t>
        <a:bodyPr/>
        <a:lstStyle/>
        <a:p>
          <a:r>
            <a:rPr lang="tr-TR" dirty="0"/>
            <a:t>STAJ DEFTERİNİ YAZ</a:t>
          </a:r>
        </a:p>
      </dgm:t>
    </dgm:pt>
    <dgm:pt modelId="{1A3389F3-F0A7-4544-8653-1618BAAADB89}" type="parTrans" cxnId="{170F43D8-9452-4AB5-9E10-47A4B7309B76}">
      <dgm:prSet/>
      <dgm:spPr/>
      <dgm:t>
        <a:bodyPr/>
        <a:lstStyle/>
        <a:p>
          <a:endParaRPr lang="tr-TR"/>
        </a:p>
      </dgm:t>
    </dgm:pt>
    <dgm:pt modelId="{7B78C279-C78F-4B67-9848-B42D69D6E961}" type="sibTrans" cxnId="{170F43D8-9452-4AB5-9E10-47A4B7309B76}">
      <dgm:prSet/>
      <dgm:spPr/>
      <dgm:t>
        <a:bodyPr/>
        <a:lstStyle/>
        <a:p>
          <a:endParaRPr lang="tr-TR"/>
        </a:p>
      </dgm:t>
    </dgm:pt>
    <dgm:pt modelId="{6CA28FF6-95E6-4C34-9029-464FBEEEAD35}">
      <dgm:prSet phldrT="[Metin]"/>
      <dgm:spPr/>
      <dgm:t>
        <a:bodyPr/>
        <a:lstStyle/>
        <a:p>
          <a:r>
            <a:rPr lang="tr-TR" dirty="0"/>
            <a:t>DEKANLIK’A STAJ BİTİŞ FORMUNU GÖNDER</a:t>
          </a:r>
        </a:p>
      </dgm:t>
    </dgm:pt>
    <dgm:pt modelId="{EB06DDE6-ED7C-46A5-9AD4-AF7E23DA2DEC}" type="parTrans" cxnId="{FE969B6D-48C1-4840-92F3-6C5369236FF5}">
      <dgm:prSet/>
      <dgm:spPr/>
      <dgm:t>
        <a:bodyPr/>
        <a:lstStyle/>
        <a:p>
          <a:endParaRPr lang="tr-TR"/>
        </a:p>
      </dgm:t>
    </dgm:pt>
    <dgm:pt modelId="{60C05885-BE77-4F3E-A004-21206941896F}" type="sibTrans" cxnId="{FE969B6D-48C1-4840-92F3-6C5369236FF5}">
      <dgm:prSet/>
      <dgm:spPr/>
      <dgm:t>
        <a:bodyPr/>
        <a:lstStyle/>
        <a:p>
          <a:endParaRPr lang="tr-TR"/>
        </a:p>
      </dgm:t>
    </dgm:pt>
    <dgm:pt modelId="{18E62182-A754-4B10-BC57-0C3406F92243}">
      <dgm:prSet phldrT="[Metin]"/>
      <dgm:spPr/>
      <dgm:t>
        <a:bodyPr/>
        <a:lstStyle/>
        <a:p>
          <a:r>
            <a:rPr lang="tr-TR" dirty="0"/>
            <a:t>STAJ FİŞİNİ TESLİM AL</a:t>
          </a:r>
        </a:p>
      </dgm:t>
    </dgm:pt>
    <dgm:pt modelId="{C586F5D8-778F-4973-963C-6507331E95BA}" type="parTrans" cxnId="{3B6FB14F-A665-4282-8E85-385DFFECC7E4}">
      <dgm:prSet/>
      <dgm:spPr/>
      <dgm:t>
        <a:bodyPr/>
        <a:lstStyle/>
        <a:p>
          <a:endParaRPr lang="tr-TR"/>
        </a:p>
      </dgm:t>
    </dgm:pt>
    <dgm:pt modelId="{996C0EE8-733E-42FB-AFD0-1A20681E2B26}" type="sibTrans" cxnId="{3B6FB14F-A665-4282-8E85-385DFFECC7E4}">
      <dgm:prSet/>
      <dgm:spPr/>
      <dgm:t>
        <a:bodyPr/>
        <a:lstStyle/>
        <a:p>
          <a:endParaRPr lang="tr-TR"/>
        </a:p>
      </dgm:t>
    </dgm:pt>
    <dgm:pt modelId="{5FE581BA-0A4C-4A3E-99A9-9084422853E0}">
      <dgm:prSet phldrT="[Metin]"/>
      <dgm:spPr/>
      <dgm:t>
        <a:bodyPr/>
        <a:lstStyle/>
        <a:p>
          <a:r>
            <a:rPr lang="tr-TR" dirty="0"/>
            <a:t>STAJ DEFTERİNİ ONAYLAT</a:t>
          </a:r>
        </a:p>
      </dgm:t>
    </dgm:pt>
    <dgm:pt modelId="{28932CA4-033D-4463-891B-A8FA206905EF}" type="parTrans" cxnId="{0486DFB5-FC5C-4D7F-BA04-DD522F39B507}">
      <dgm:prSet/>
      <dgm:spPr/>
      <dgm:t>
        <a:bodyPr/>
        <a:lstStyle/>
        <a:p>
          <a:endParaRPr lang="tr-TR"/>
        </a:p>
      </dgm:t>
    </dgm:pt>
    <dgm:pt modelId="{44C4E46F-F3A5-45CC-8D47-87E1A19C53EC}" type="sibTrans" cxnId="{0486DFB5-FC5C-4D7F-BA04-DD522F39B507}">
      <dgm:prSet/>
      <dgm:spPr/>
      <dgm:t>
        <a:bodyPr/>
        <a:lstStyle/>
        <a:p>
          <a:endParaRPr lang="tr-TR"/>
        </a:p>
      </dgm:t>
    </dgm:pt>
    <dgm:pt modelId="{6F7680FF-2FCB-430E-AB41-2D7CB0F92BC4}" type="pres">
      <dgm:prSet presAssocID="{4CB7142F-E256-4F8C-A302-2C5A57E7788A}" presName="Name0" presStyleCnt="0">
        <dgm:presLayoutVars>
          <dgm:dir/>
          <dgm:animLvl val="lvl"/>
          <dgm:resizeHandles val="exact"/>
        </dgm:presLayoutVars>
      </dgm:prSet>
      <dgm:spPr/>
    </dgm:pt>
    <dgm:pt modelId="{E0D5F0AE-5E6F-4258-BA14-6A0CAC4C31CB}" type="pres">
      <dgm:prSet presAssocID="{A57952E7-6397-4962-B0E5-53E26E2CD532}" presName="parTxOnly" presStyleLbl="node1" presStyleIdx="0" presStyleCnt="5">
        <dgm:presLayoutVars>
          <dgm:chMax val="0"/>
          <dgm:chPref val="0"/>
          <dgm:bulletEnabled val="1"/>
        </dgm:presLayoutVars>
      </dgm:prSet>
      <dgm:spPr/>
    </dgm:pt>
    <dgm:pt modelId="{1860A34D-F598-42FF-A1B7-A18050C2752A}" type="pres">
      <dgm:prSet presAssocID="{44A4E16D-C074-4465-A6FD-40A18BB395A4}" presName="parTxOnlySpace" presStyleCnt="0"/>
      <dgm:spPr/>
    </dgm:pt>
    <dgm:pt modelId="{ED5644F1-4B9B-4A47-9B45-960EFFFCCF33}" type="pres">
      <dgm:prSet presAssocID="{137A5F0C-5DBF-40C1-894E-61A1BBC1A11B}" presName="parTxOnly" presStyleLbl="node1" presStyleIdx="1" presStyleCnt="5" custLinFactNeighborX="-67645" custLinFactNeighborY="173">
        <dgm:presLayoutVars>
          <dgm:chMax val="0"/>
          <dgm:chPref val="0"/>
          <dgm:bulletEnabled val="1"/>
        </dgm:presLayoutVars>
      </dgm:prSet>
      <dgm:spPr/>
    </dgm:pt>
    <dgm:pt modelId="{9CB2EC23-D7B5-410A-A171-F2FFFF587E8D}" type="pres">
      <dgm:prSet presAssocID="{7B78C279-C78F-4B67-9848-B42D69D6E961}" presName="parTxOnlySpace" presStyleCnt="0"/>
      <dgm:spPr/>
    </dgm:pt>
    <dgm:pt modelId="{131DA109-C470-4C15-8131-D0A1050304D3}" type="pres">
      <dgm:prSet presAssocID="{6CA28FF6-95E6-4C34-9029-464FBEEEAD35}" presName="parTxOnly" presStyleLbl="node1" presStyleIdx="2" presStyleCnt="5" custLinFactX="-3417" custLinFactNeighborX="-100000" custLinFactNeighborY="173">
        <dgm:presLayoutVars>
          <dgm:chMax val="0"/>
          <dgm:chPref val="0"/>
          <dgm:bulletEnabled val="1"/>
        </dgm:presLayoutVars>
      </dgm:prSet>
      <dgm:spPr/>
    </dgm:pt>
    <dgm:pt modelId="{F19B504A-B15D-4D28-943D-001797F5BE84}" type="pres">
      <dgm:prSet presAssocID="{60C05885-BE77-4F3E-A004-21206941896F}" presName="parTxOnlySpace" presStyleCnt="0"/>
      <dgm:spPr/>
    </dgm:pt>
    <dgm:pt modelId="{B4F2ACBD-4258-4290-A5BE-24D558EDC5B1}" type="pres">
      <dgm:prSet presAssocID="{18E62182-A754-4B10-BC57-0C3406F92243}" presName="parTxOnly" presStyleLbl="node1" presStyleIdx="3" presStyleCnt="5" custLinFactX="-10069" custLinFactNeighborX="-100000" custLinFactNeighborY="173">
        <dgm:presLayoutVars>
          <dgm:chMax val="0"/>
          <dgm:chPref val="0"/>
          <dgm:bulletEnabled val="1"/>
        </dgm:presLayoutVars>
      </dgm:prSet>
      <dgm:spPr/>
    </dgm:pt>
    <dgm:pt modelId="{D16126AD-6066-4C7A-A046-7D8DB9C94E30}" type="pres">
      <dgm:prSet presAssocID="{996C0EE8-733E-42FB-AFD0-1A20681E2B26}" presName="parTxOnlySpace" presStyleCnt="0"/>
      <dgm:spPr/>
    </dgm:pt>
    <dgm:pt modelId="{B71D9903-8C2B-475E-AB32-6C51317DD291}" type="pres">
      <dgm:prSet presAssocID="{5FE581BA-0A4C-4A3E-99A9-9084422853E0}" presName="parTxOnly" presStyleLbl="node1" presStyleIdx="4" presStyleCnt="5" custLinFactX="-15254" custLinFactNeighborX="-100000" custLinFactNeighborY="173">
        <dgm:presLayoutVars>
          <dgm:chMax val="0"/>
          <dgm:chPref val="0"/>
          <dgm:bulletEnabled val="1"/>
        </dgm:presLayoutVars>
      </dgm:prSet>
      <dgm:spPr/>
    </dgm:pt>
  </dgm:ptLst>
  <dgm:cxnLst>
    <dgm:cxn modelId="{185F0616-B0DE-428A-ACDA-F4C52234E21D}" srcId="{4CB7142F-E256-4F8C-A302-2C5A57E7788A}" destId="{A57952E7-6397-4962-B0E5-53E26E2CD532}" srcOrd="0" destOrd="0" parTransId="{D33F9D8F-FA5A-499D-AAC9-CD33E801EEB3}" sibTransId="{44A4E16D-C074-4465-A6FD-40A18BB395A4}"/>
    <dgm:cxn modelId="{FE969B6D-48C1-4840-92F3-6C5369236FF5}" srcId="{4CB7142F-E256-4F8C-A302-2C5A57E7788A}" destId="{6CA28FF6-95E6-4C34-9029-464FBEEEAD35}" srcOrd="2" destOrd="0" parTransId="{EB06DDE6-ED7C-46A5-9AD4-AF7E23DA2DEC}" sibTransId="{60C05885-BE77-4F3E-A004-21206941896F}"/>
    <dgm:cxn modelId="{8513046F-806F-4E2E-86AC-B9A62CDFC7C5}" type="presOf" srcId="{4CB7142F-E256-4F8C-A302-2C5A57E7788A}" destId="{6F7680FF-2FCB-430E-AB41-2D7CB0F92BC4}" srcOrd="0" destOrd="0" presId="urn:microsoft.com/office/officeart/2005/8/layout/chevron1"/>
    <dgm:cxn modelId="{9BA6174F-48B0-4579-8137-C19BB8A782AB}" type="presOf" srcId="{5FE581BA-0A4C-4A3E-99A9-9084422853E0}" destId="{B71D9903-8C2B-475E-AB32-6C51317DD291}" srcOrd="0" destOrd="0" presId="urn:microsoft.com/office/officeart/2005/8/layout/chevron1"/>
    <dgm:cxn modelId="{3B6FB14F-A665-4282-8E85-385DFFECC7E4}" srcId="{4CB7142F-E256-4F8C-A302-2C5A57E7788A}" destId="{18E62182-A754-4B10-BC57-0C3406F92243}" srcOrd="3" destOrd="0" parTransId="{C586F5D8-778F-4973-963C-6507331E95BA}" sibTransId="{996C0EE8-733E-42FB-AFD0-1A20681E2B26}"/>
    <dgm:cxn modelId="{0486DFB5-FC5C-4D7F-BA04-DD522F39B507}" srcId="{4CB7142F-E256-4F8C-A302-2C5A57E7788A}" destId="{5FE581BA-0A4C-4A3E-99A9-9084422853E0}" srcOrd="4" destOrd="0" parTransId="{28932CA4-033D-4463-891B-A8FA206905EF}" sibTransId="{44C4E46F-F3A5-45CC-8D47-87E1A19C53EC}"/>
    <dgm:cxn modelId="{278D1BC7-D358-4931-8039-693F3E1F5859}" type="presOf" srcId="{6CA28FF6-95E6-4C34-9029-464FBEEEAD35}" destId="{131DA109-C470-4C15-8131-D0A1050304D3}" srcOrd="0" destOrd="0" presId="urn:microsoft.com/office/officeart/2005/8/layout/chevron1"/>
    <dgm:cxn modelId="{170F43D8-9452-4AB5-9E10-47A4B7309B76}" srcId="{4CB7142F-E256-4F8C-A302-2C5A57E7788A}" destId="{137A5F0C-5DBF-40C1-894E-61A1BBC1A11B}" srcOrd="1" destOrd="0" parTransId="{1A3389F3-F0A7-4544-8653-1618BAAADB89}" sibTransId="{7B78C279-C78F-4B67-9848-B42D69D6E961}"/>
    <dgm:cxn modelId="{2A0D83DF-C4A1-4438-A4AD-251BCD5005E7}" type="presOf" srcId="{137A5F0C-5DBF-40C1-894E-61A1BBC1A11B}" destId="{ED5644F1-4B9B-4A47-9B45-960EFFFCCF33}" srcOrd="0" destOrd="0" presId="urn:microsoft.com/office/officeart/2005/8/layout/chevron1"/>
    <dgm:cxn modelId="{2FD1CFF4-564B-4CA1-B7CA-B872689E8816}" type="presOf" srcId="{A57952E7-6397-4962-B0E5-53E26E2CD532}" destId="{E0D5F0AE-5E6F-4258-BA14-6A0CAC4C31CB}" srcOrd="0" destOrd="0" presId="urn:microsoft.com/office/officeart/2005/8/layout/chevron1"/>
    <dgm:cxn modelId="{F1FD6CF6-6652-4219-A697-16BB2CDBC0A6}" type="presOf" srcId="{18E62182-A754-4B10-BC57-0C3406F92243}" destId="{B4F2ACBD-4258-4290-A5BE-24D558EDC5B1}" srcOrd="0" destOrd="0" presId="urn:microsoft.com/office/officeart/2005/8/layout/chevron1"/>
    <dgm:cxn modelId="{C44CD04E-B903-488F-A3AB-206A51353883}" type="presParOf" srcId="{6F7680FF-2FCB-430E-AB41-2D7CB0F92BC4}" destId="{E0D5F0AE-5E6F-4258-BA14-6A0CAC4C31CB}" srcOrd="0" destOrd="0" presId="urn:microsoft.com/office/officeart/2005/8/layout/chevron1"/>
    <dgm:cxn modelId="{77D60D04-2766-44DB-B22A-EED5C0AAA4C7}" type="presParOf" srcId="{6F7680FF-2FCB-430E-AB41-2D7CB0F92BC4}" destId="{1860A34D-F598-42FF-A1B7-A18050C2752A}" srcOrd="1" destOrd="0" presId="urn:microsoft.com/office/officeart/2005/8/layout/chevron1"/>
    <dgm:cxn modelId="{E1513D29-B828-418D-8721-8CE627B542BD}" type="presParOf" srcId="{6F7680FF-2FCB-430E-AB41-2D7CB0F92BC4}" destId="{ED5644F1-4B9B-4A47-9B45-960EFFFCCF33}" srcOrd="2" destOrd="0" presId="urn:microsoft.com/office/officeart/2005/8/layout/chevron1"/>
    <dgm:cxn modelId="{3D46B440-D412-466D-9B8B-07D31D0943A0}" type="presParOf" srcId="{6F7680FF-2FCB-430E-AB41-2D7CB0F92BC4}" destId="{9CB2EC23-D7B5-410A-A171-F2FFFF587E8D}" srcOrd="3" destOrd="0" presId="urn:microsoft.com/office/officeart/2005/8/layout/chevron1"/>
    <dgm:cxn modelId="{0F601413-C2A4-4B12-88A3-FDC53D534801}" type="presParOf" srcId="{6F7680FF-2FCB-430E-AB41-2D7CB0F92BC4}" destId="{131DA109-C470-4C15-8131-D0A1050304D3}" srcOrd="4" destOrd="0" presId="urn:microsoft.com/office/officeart/2005/8/layout/chevron1"/>
    <dgm:cxn modelId="{6B828D75-A96E-46A4-80FE-6C7962410184}" type="presParOf" srcId="{6F7680FF-2FCB-430E-AB41-2D7CB0F92BC4}" destId="{F19B504A-B15D-4D28-943D-001797F5BE84}" srcOrd="5" destOrd="0" presId="urn:microsoft.com/office/officeart/2005/8/layout/chevron1"/>
    <dgm:cxn modelId="{86C6FD33-64DA-4AFE-B6CB-CF65E94C3167}" type="presParOf" srcId="{6F7680FF-2FCB-430E-AB41-2D7CB0F92BC4}" destId="{B4F2ACBD-4258-4290-A5BE-24D558EDC5B1}" srcOrd="6" destOrd="0" presId="urn:microsoft.com/office/officeart/2005/8/layout/chevron1"/>
    <dgm:cxn modelId="{5230267B-CD8F-4B94-A5F1-D65447499643}" type="presParOf" srcId="{6F7680FF-2FCB-430E-AB41-2D7CB0F92BC4}" destId="{D16126AD-6066-4C7A-A046-7D8DB9C94E30}" srcOrd="7" destOrd="0" presId="urn:microsoft.com/office/officeart/2005/8/layout/chevron1"/>
    <dgm:cxn modelId="{BD8F5685-6CF2-4944-89FA-5F2F5C2C6E47}" type="presParOf" srcId="{6F7680FF-2FCB-430E-AB41-2D7CB0F92BC4}" destId="{B71D9903-8C2B-475E-AB32-6C51317DD29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B7142F-E256-4F8C-A302-2C5A57E7788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tr-TR"/>
        </a:p>
      </dgm:t>
    </dgm:pt>
    <dgm:pt modelId="{6F7680FF-2FCB-430E-AB41-2D7CB0F92BC4}" type="pres">
      <dgm:prSet presAssocID="{4CB7142F-E256-4F8C-A302-2C5A57E7788A}" presName="Name0" presStyleCnt="0">
        <dgm:presLayoutVars>
          <dgm:dir/>
          <dgm:animLvl val="lvl"/>
          <dgm:resizeHandles val="exact"/>
        </dgm:presLayoutVars>
      </dgm:prSet>
      <dgm:spPr/>
    </dgm:pt>
  </dgm:ptLst>
  <dgm:cxnLst>
    <dgm:cxn modelId="{D9B7CBEB-4561-42C1-8A47-1F87A4214CA7}" type="presOf" srcId="{4CB7142F-E256-4F8C-A302-2C5A57E7788A}" destId="{6F7680FF-2FCB-430E-AB41-2D7CB0F92BC4}"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B7142F-E256-4F8C-A302-2C5A57E7788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tr-TR"/>
        </a:p>
      </dgm:t>
    </dgm:pt>
    <dgm:pt modelId="{A57952E7-6397-4962-B0E5-53E26E2CD532}">
      <dgm:prSet phldrT="[Metin]"/>
      <dgm:spPr/>
      <dgm:t>
        <a:bodyPr/>
        <a:lstStyle/>
        <a:p>
          <a:r>
            <a:rPr lang="tr-TR" dirty="0"/>
            <a:t>BÜRO/ŞANTİYE YETKİLİSİNE FORMU TESLİM ET</a:t>
          </a:r>
        </a:p>
      </dgm:t>
    </dgm:pt>
    <dgm:pt modelId="{D33F9D8F-FA5A-499D-AAC9-CD33E801EEB3}" type="parTrans" cxnId="{185F0616-B0DE-428A-ACDA-F4C52234E21D}">
      <dgm:prSet/>
      <dgm:spPr/>
      <dgm:t>
        <a:bodyPr/>
        <a:lstStyle/>
        <a:p>
          <a:endParaRPr lang="tr-TR"/>
        </a:p>
      </dgm:t>
    </dgm:pt>
    <dgm:pt modelId="{44A4E16D-C074-4465-A6FD-40A18BB395A4}" type="sibTrans" cxnId="{185F0616-B0DE-428A-ACDA-F4C52234E21D}">
      <dgm:prSet/>
      <dgm:spPr/>
      <dgm:t>
        <a:bodyPr/>
        <a:lstStyle/>
        <a:p>
          <a:endParaRPr lang="tr-TR"/>
        </a:p>
      </dgm:t>
    </dgm:pt>
    <dgm:pt modelId="{137A5F0C-5DBF-40C1-894E-61A1BBC1A11B}">
      <dgm:prSet phldrT="[Metin]"/>
      <dgm:spPr/>
      <dgm:t>
        <a:bodyPr/>
        <a:lstStyle/>
        <a:p>
          <a:r>
            <a:rPr lang="tr-TR" dirty="0"/>
            <a:t>STAJ DEFTERİNİ YAZ</a:t>
          </a:r>
        </a:p>
      </dgm:t>
    </dgm:pt>
    <dgm:pt modelId="{1A3389F3-F0A7-4544-8653-1618BAAADB89}" type="parTrans" cxnId="{170F43D8-9452-4AB5-9E10-47A4B7309B76}">
      <dgm:prSet/>
      <dgm:spPr/>
      <dgm:t>
        <a:bodyPr/>
        <a:lstStyle/>
        <a:p>
          <a:endParaRPr lang="tr-TR"/>
        </a:p>
      </dgm:t>
    </dgm:pt>
    <dgm:pt modelId="{7B78C279-C78F-4B67-9848-B42D69D6E961}" type="sibTrans" cxnId="{170F43D8-9452-4AB5-9E10-47A4B7309B76}">
      <dgm:prSet/>
      <dgm:spPr/>
      <dgm:t>
        <a:bodyPr/>
        <a:lstStyle/>
        <a:p>
          <a:endParaRPr lang="tr-TR"/>
        </a:p>
      </dgm:t>
    </dgm:pt>
    <dgm:pt modelId="{6CA28FF6-95E6-4C34-9029-464FBEEEAD35}">
      <dgm:prSet phldrT="[Metin]"/>
      <dgm:spPr/>
      <dgm:t>
        <a:bodyPr/>
        <a:lstStyle/>
        <a:p>
          <a:r>
            <a:rPr lang="tr-TR" dirty="0"/>
            <a:t>DEKANLIK’A STAJ TAKİP TABLOSUNU GÖNDER</a:t>
          </a:r>
        </a:p>
      </dgm:t>
    </dgm:pt>
    <dgm:pt modelId="{EB06DDE6-ED7C-46A5-9AD4-AF7E23DA2DEC}" type="parTrans" cxnId="{FE969B6D-48C1-4840-92F3-6C5369236FF5}">
      <dgm:prSet/>
      <dgm:spPr/>
      <dgm:t>
        <a:bodyPr/>
        <a:lstStyle/>
        <a:p>
          <a:endParaRPr lang="tr-TR"/>
        </a:p>
      </dgm:t>
    </dgm:pt>
    <dgm:pt modelId="{60C05885-BE77-4F3E-A004-21206941896F}" type="sibTrans" cxnId="{FE969B6D-48C1-4840-92F3-6C5369236FF5}">
      <dgm:prSet/>
      <dgm:spPr/>
      <dgm:t>
        <a:bodyPr/>
        <a:lstStyle/>
        <a:p>
          <a:endParaRPr lang="tr-TR"/>
        </a:p>
      </dgm:t>
    </dgm:pt>
    <dgm:pt modelId="{18E62182-A754-4B10-BC57-0C3406F92243}">
      <dgm:prSet phldrT="[Metin]"/>
      <dgm:spPr/>
      <dgm:t>
        <a:bodyPr/>
        <a:lstStyle/>
        <a:p>
          <a:r>
            <a:rPr lang="tr-TR" dirty="0"/>
            <a:t>STAJ FİŞİNİ TESLİM AL</a:t>
          </a:r>
        </a:p>
      </dgm:t>
    </dgm:pt>
    <dgm:pt modelId="{C586F5D8-778F-4973-963C-6507331E95BA}" type="parTrans" cxnId="{3B6FB14F-A665-4282-8E85-385DFFECC7E4}">
      <dgm:prSet/>
      <dgm:spPr/>
      <dgm:t>
        <a:bodyPr/>
        <a:lstStyle/>
        <a:p>
          <a:endParaRPr lang="tr-TR"/>
        </a:p>
      </dgm:t>
    </dgm:pt>
    <dgm:pt modelId="{996C0EE8-733E-42FB-AFD0-1A20681E2B26}" type="sibTrans" cxnId="{3B6FB14F-A665-4282-8E85-385DFFECC7E4}">
      <dgm:prSet/>
      <dgm:spPr/>
      <dgm:t>
        <a:bodyPr/>
        <a:lstStyle/>
        <a:p>
          <a:endParaRPr lang="tr-TR"/>
        </a:p>
      </dgm:t>
    </dgm:pt>
    <dgm:pt modelId="{5FE581BA-0A4C-4A3E-99A9-9084422853E0}">
      <dgm:prSet phldrT="[Metin]"/>
      <dgm:spPr/>
      <dgm:t>
        <a:bodyPr/>
        <a:lstStyle/>
        <a:p>
          <a:r>
            <a:rPr lang="tr-TR" dirty="0"/>
            <a:t>STAJ DEFTERİNİ ONAYLAT</a:t>
          </a:r>
        </a:p>
      </dgm:t>
    </dgm:pt>
    <dgm:pt modelId="{28932CA4-033D-4463-891B-A8FA206905EF}" type="parTrans" cxnId="{0486DFB5-FC5C-4D7F-BA04-DD522F39B507}">
      <dgm:prSet/>
      <dgm:spPr/>
      <dgm:t>
        <a:bodyPr/>
        <a:lstStyle/>
        <a:p>
          <a:endParaRPr lang="tr-TR"/>
        </a:p>
      </dgm:t>
    </dgm:pt>
    <dgm:pt modelId="{44C4E46F-F3A5-45CC-8D47-87E1A19C53EC}" type="sibTrans" cxnId="{0486DFB5-FC5C-4D7F-BA04-DD522F39B507}">
      <dgm:prSet/>
      <dgm:spPr/>
      <dgm:t>
        <a:bodyPr/>
        <a:lstStyle/>
        <a:p>
          <a:endParaRPr lang="tr-TR"/>
        </a:p>
      </dgm:t>
    </dgm:pt>
    <dgm:pt modelId="{6F7680FF-2FCB-430E-AB41-2D7CB0F92BC4}" type="pres">
      <dgm:prSet presAssocID="{4CB7142F-E256-4F8C-A302-2C5A57E7788A}" presName="Name0" presStyleCnt="0">
        <dgm:presLayoutVars>
          <dgm:dir/>
          <dgm:animLvl val="lvl"/>
          <dgm:resizeHandles val="exact"/>
        </dgm:presLayoutVars>
      </dgm:prSet>
      <dgm:spPr/>
    </dgm:pt>
    <dgm:pt modelId="{E0D5F0AE-5E6F-4258-BA14-6A0CAC4C31CB}" type="pres">
      <dgm:prSet presAssocID="{A57952E7-6397-4962-B0E5-53E26E2CD532}" presName="parTxOnly" presStyleLbl="node1" presStyleIdx="0" presStyleCnt="5">
        <dgm:presLayoutVars>
          <dgm:chMax val="0"/>
          <dgm:chPref val="0"/>
          <dgm:bulletEnabled val="1"/>
        </dgm:presLayoutVars>
      </dgm:prSet>
      <dgm:spPr/>
    </dgm:pt>
    <dgm:pt modelId="{1860A34D-F598-42FF-A1B7-A18050C2752A}" type="pres">
      <dgm:prSet presAssocID="{44A4E16D-C074-4465-A6FD-40A18BB395A4}" presName="parTxOnlySpace" presStyleCnt="0"/>
      <dgm:spPr/>
    </dgm:pt>
    <dgm:pt modelId="{ED5644F1-4B9B-4A47-9B45-960EFFFCCF33}" type="pres">
      <dgm:prSet presAssocID="{137A5F0C-5DBF-40C1-894E-61A1BBC1A11B}" presName="parTxOnly" presStyleLbl="node1" presStyleIdx="1" presStyleCnt="5" custLinFactNeighborX="-67645" custLinFactNeighborY="173">
        <dgm:presLayoutVars>
          <dgm:chMax val="0"/>
          <dgm:chPref val="0"/>
          <dgm:bulletEnabled val="1"/>
        </dgm:presLayoutVars>
      </dgm:prSet>
      <dgm:spPr/>
    </dgm:pt>
    <dgm:pt modelId="{9CB2EC23-D7B5-410A-A171-F2FFFF587E8D}" type="pres">
      <dgm:prSet presAssocID="{7B78C279-C78F-4B67-9848-B42D69D6E961}" presName="parTxOnlySpace" presStyleCnt="0"/>
      <dgm:spPr/>
    </dgm:pt>
    <dgm:pt modelId="{131DA109-C470-4C15-8131-D0A1050304D3}" type="pres">
      <dgm:prSet presAssocID="{6CA28FF6-95E6-4C34-9029-464FBEEEAD35}" presName="parTxOnly" presStyleLbl="node1" presStyleIdx="2" presStyleCnt="5" custLinFactX="-3417" custLinFactNeighborX="-100000" custLinFactNeighborY="173">
        <dgm:presLayoutVars>
          <dgm:chMax val="0"/>
          <dgm:chPref val="0"/>
          <dgm:bulletEnabled val="1"/>
        </dgm:presLayoutVars>
      </dgm:prSet>
      <dgm:spPr/>
    </dgm:pt>
    <dgm:pt modelId="{F19B504A-B15D-4D28-943D-001797F5BE84}" type="pres">
      <dgm:prSet presAssocID="{60C05885-BE77-4F3E-A004-21206941896F}" presName="parTxOnlySpace" presStyleCnt="0"/>
      <dgm:spPr/>
    </dgm:pt>
    <dgm:pt modelId="{B4F2ACBD-4258-4290-A5BE-24D558EDC5B1}" type="pres">
      <dgm:prSet presAssocID="{18E62182-A754-4B10-BC57-0C3406F92243}" presName="parTxOnly" presStyleLbl="node1" presStyleIdx="3" presStyleCnt="5" custLinFactX="-10069" custLinFactNeighborX="-100000" custLinFactNeighborY="173">
        <dgm:presLayoutVars>
          <dgm:chMax val="0"/>
          <dgm:chPref val="0"/>
          <dgm:bulletEnabled val="1"/>
        </dgm:presLayoutVars>
      </dgm:prSet>
      <dgm:spPr/>
    </dgm:pt>
    <dgm:pt modelId="{D16126AD-6066-4C7A-A046-7D8DB9C94E30}" type="pres">
      <dgm:prSet presAssocID="{996C0EE8-733E-42FB-AFD0-1A20681E2B26}" presName="parTxOnlySpace" presStyleCnt="0"/>
      <dgm:spPr/>
    </dgm:pt>
    <dgm:pt modelId="{B71D9903-8C2B-475E-AB32-6C51317DD291}" type="pres">
      <dgm:prSet presAssocID="{5FE581BA-0A4C-4A3E-99A9-9084422853E0}" presName="parTxOnly" presStyleLbl="node1" presStyleIdx="4" presStyleCnt="5" custLinFactX="-15254" custLinFactNeighborX="-100000" custLinFactNeighborY="173">
        <dgm:presLayoutVars>
          <dgm:chMax val="0"/>
          <dgm:chPref val="0"/>
          <dgm:bulletEnabled val="1"/>
        </dgm:presLayoutVars>
      </dgm:prSet>
      <dgm:spPr/>
    </dgm:pt>
  </dgm:ptLst>
  <dgm:cxnLst>
    <dgm:cxn modelId="{185F0616-B0DE-428A-ACDA-F4C52234E21D}" srcId="{4CB7142F-E256-4F8C-A302-2C5A57E7788A}" destId="{A57952E7-6397-4962-B0E5-53E26E2CD532}" srcOrd="0" destOrd="0" parTransId="{D33F9D8F-FA5A-499D-AAC9-CD33E801EEB3}" sibTransId="{44A4E16D-C074-4465-A6FD-40A18BB395A4}"/>
    <dgm:cxn modelId="{DECBC863-831E-4D6C-9220-F8B176BF3525}" type="presOf" srcId="{5FE581BA-0A4C-4A3E-99A9-9084422853E0}" destId="{B71D9903-8C2B-475E-AB32-6C51317DD291}" srcOrd="0" destOrd="0" presId="urn:microsoft.com/office/officeart/2005/8/layout/chevron1"/>
    <dgm:cxn modelId="{FE969B6D-48C1-4840-92F3-6C5369236FF5}" srcId="{4CB7142F-E256-4F8C-A302-2C5A57E7788A}" destId="{6CA28FF6-95E6-4C34-9029-464FBEEEAD35}" srcOrd="2" destOrd="0" parTransId="{EB06DDE6-ED7C-46A5-9AD4-AF7E23DA2DEC}" sibTransId="{60C05885-BE77-4F3E-A004-21206941896F}"/>
    <dgm:cxn modelId="{3B6FB14F-A665-4282-8E85-385DFFECC7E4}" srcId="{4CB7142F-E256-4F8C-A302-2C5A57E7788A}" destId="{18E62182-A754-4B10-BC57-0C3406F92243}" srcOrd="3" destOrd="0" parTransId="{C586F5D8-778F-4973-963C-6507331E95BA}" sibTransId="{996C0EE8-733E-42FB-AFD0-1A20681E2B26}"/>
    <dgm:cxn modelId="{6F6E018A-A18E-4C02-AFBA-98E2C0B1E6D9}" type="presOf" srcId="{4CB7142F-E256-4F8C-A302-2C5A57E7788A}" destId="{6F7680FF-2FCB-430E-AB41-2D7CB0F92BC4}" srcOrd="0" destOrd="0" presId="urn:microsoft.com/office/officeart/2005/8/layout/chevron1"/>
    <dgm:cxn modelId="{54441E91-0E7D-4535-8BF7-783C18A55F3F}" type="presOf" srcId="{18E62182-A754-4B10-BC57-0C3406F92243}" destId="{B4F2ACBD-4258-4290-A5BE-24D558EDC5B1}" srcOrd="0" destOrd="0" presId="urn:microsoft.com/office/officeart/2005/8/layout/chevron1"/>
    <dgm:cxn modelId="{DA5507A4-9A67-4136-B26C-73063E6607E0}" type="presOf" srcId="{A57952E7-6397-4962-B0E5-53E26E2CD532}" destId="{E0D5F0AE-5E6F-4258-BA14-6A0CAC4C31CB}" srcOrd="0" destOrd="0" presId="urn:microsoft.com/office/officeart/2005/8/layout/chevron1"/>
    <dgm:cxn modelId="{0002D5A4-B231-4D1B-8941-2DEB5FDC0AF0}" type="presOf" srcId="{6CA28FF6-95E6-4C34-9029-464FBEEEAD35}" destId="{131DA109-C470-4C15-8131-D0A1050304D3}" srcOrd="0" destOrd="0" presId="urn:microsoft.com/office/officeart/2005/8/layout/chevron1"/>
    <dgm:cxn modelId="{0486DFB5-FC5C-4D7F-BA04-DD522F39B507}" srcId="{4CB7142F-E256-4F8C-A302-2C5A57E7788A}" destId="{5FE581BA-0A4C-4A3E-99A9-9084422853E0}" srcOrd="4" destOrd="0" parTransId="{28932CA4-033D-4463-891B-A8FA206905EF}" sibTransId="{44C4E46F-F3A5-45CC-8D47-87E1A19C53EC}"/>
    <dgm:cxn modelId="{5B6092BD-B7FE-4D82-85DD-BE76A41523BD}" type="presOf" srcId="{137A5F0C-5DBF-40C1-894E-61A1BBC1A11B}" destId="{ED5644F1-4B9B-4A47-9B45-960EFFFCCF33}" srcOrd="0" destOrd="0" presId="urn:microsoft.com/office/officeart/2005/8/layout/chevron1"/>
    <dgm:cxn modelId="{170F43D8-9452-4AB5-9E10-47A4B7309B76}" srcId="{4CB7142F-E256-4F8C-A302-2C5A57E7788A}" destId="{137A5F0C-5DBF-40C1-894E-61A1BBC1A11B}" srcOrd="1" destOrd="0" parTransId="{1A3389F3-F0A7-4544-8653-1618BAAADB89}" sibTransId="{7B78C279-C78F-4B67-9848-B42D69D6E961}"/>
    <dgm:cxn modelId="{80F476E5-18BA-4E55-84E4-3F2547F601B8}" type="presParOf" srcId="{6F7680FF-2FCB-430E-AB41-2D7CB0F92BC4}" destId="{E0D5F0AE-5E6F-4258-BA14-6A0CAC4C31CB}" srcOrd="0" destOrd="0" presId="urn:microsoft.com/office/officeart/2005/8/layout/chevron1"/>
    <dgm:cxn modelId="{5475F5E1-B7B4-4D30-9152-E315F0285D06}" type="presParOf" srcId="{6F7680FF-2FCB-430E-AB41-2D7CB0F92BC4}" destId="{1860A34D-F598-42FF-A1B7-A18050C2752A}" srcOrd="1" destOrd="0" presId="urn:microsoft.com/office/officeart/2005/8/layout/chevron1"/>
    <dgm:cxn modelId="{A7D24013-2C4E-41B2-898D-D3487C548A33}" type="presParOf" srcId="{6F7680FF-2FCB-430E-AB41-2D7CB0F92BC4}" destId="{ED5644F1-4B9B-4A47-9B45-960EFFFCCF33}" srcOrd="2" destOrd="0" presId="urn:microsoft.com/office/officeart/2005/8/layout/chevron1"/>
    <dgm:cxn modelId="{F101F5BA-4DB2-4D1B-B7B2-DB72D8EE24A9}" type="presParOf" srcId="{6F7680FF-2FCB-430E-AB41-2D7CB0F92BC4}" destId="{9CB2EC23-D7B5-410A-A171-F2FFFF587E8D}" srcOrd="3" destOrd="0" presId="urn:microsoft.com/office/officeart/2005/8/layout/chevron1"/>
    <dgm:cxn modelId="{787B61BC-A436-4515-A5FB-3747ECFE8396}" type="presParOf" srcId="{6F7680FF-2FCB-430E-AB41-2D7CB0F92BC4}" destId="{131DA109-C470-4C15-8131-D0A1050304D3}" srcOrd="4" destOrd="0" presId="urn:microsoft.com/office/officeart/2005/8/layout/chevron1"/>
    <dgm:cxn modelId="{7B6DED35-9C90-4541-99AF-A52F7F2BF5AC}" type="presParOf" srcId="{6F7680FF-2FCB-430E-AB41-2D7CB0F92BC4}" destId="{F19B504A-B15D-4D28-943D-001797F5BE84}" srcOrd="5" destOrd="0" presId="urn:microsoft.com/office/officeart/2005/8/layout/chevron1"/>
    <dgm:cxn modelId="{5D1D815F-1656-480F-A47C-34AE0EA330A0}" type="presParOf" srcId="{6F7680FF-2FCB-430E-AB41-2D7CB0F92BC4}" destId="{B4F2ACBD-4258-4290-A5BE-24D558EDC5B1}" srcOrd="6" destOrd="0" presId="urn:microsoft.com/office/officeart/2005/8/layout/chevron1"/>
    <dgm:cxn modelId="{19CA5028-6474-4E99-B0A7-D351FB25A8FF}" type="presParOf" srcId="{6F7680FF-2FCB-430E-AB41-2D7CB0F92BC4}" destId="{D16126AD-6066-4C7A-A046-7D8DB9C94E30}" srcOrd="7" destOrd="0" presId="urn:microsoft.com/office/officeart/2005/8/layout/chevron1"/>
    <dgm:cxn modelId="{9DA24E34-501F-4F6F-9DE4-458CABDCE5EB}" type="presParOf" srcId="{6F7680FF-2FCB-430E-AB41-2D7CB0F92BC4}" destId="{B71D9903-8C2B-475E-AB32-6C51317DD291}"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B7142F-E256-4F8C-A302-2C5A57E7788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tr-TR"/>
        </a:p>
      </dgm:t>
    </dgm:pt>
    <dgm:pt modelId="{A57952E7-6397-4962-B0E5-53E26E2CD532}">
      <dgm:prSet phldrT="[Metin]"/>
      <dgm:spPr/>
      <dgm:t>
        <a:bodyPr/>
        <a:lstStyle/>
        <a:p>
          <a:r>
            <a:rPr lang="tr-TR" dirty="0"/>
            <a:t>BÜRO/ŞANTİYE YETKİLİSİNE FORMU TESLİM ET</a:t>
          </a:r>
        </a:p>
      </dgm:t>
    </dgm:pt>
    <dgm:pt modelId="{D33F9D8F-FA5A-499D-AAC9-CD33E801EEB3}" type="parTrans" cxnId="{185F0616-B0DE-428A-ACDA-F4C52234E21D}">
      <dgm:prSet/>
      <dgm:spPr/>
      <dgm:t>
        <a:bodyPr/>
        <a:lstStyle/>
        <a:p>
          <a:endParaRPr lang="tr-TR"/>
        </a:p>
      </dgm:t>
    </dgm:pt>
    <dgm:pt modelId="{44A4E16D-C074-4465-A6FD-40A18BB395A4}" type="sibTrans" cxnId="{185F0616-B0DE-428A-ACDA-F4C52234E21D}">
      <dgm:prSet/>
      <dgm:spPr/>
      <dgm:t>
        <a:bodyPr/>
        <a:lstStyle/>
        <a:p>
          <a:endParaRPr lang="tr-TR"/>
        </a:p>
      </dgm:t>
    </dgm:pt>
    <dgm:pt modelId="{137A5F0C-5DBF-40C1-894E-61A1BBC1A11B}">
      <dgm:prSet phldrT="[Metin]"/>
      <dgm:spPr/>
      <dgm:t>
        <a:bodyPr/>
        <a:lstStyle/>
        <a:p>
          <a:r>
            <a:rPr lang="tr-TR" dirty="0"/>
            <a:t>STAJ DEFTERİNİ YAZ</a:t>
          </a:r>
        </a:p>
      </dgm:t>
    </dgm:pt>
    <dgm:pt modelId="{1A3389F3-F0A7-4544-8653-1618BAAADB89}" type="parTrans" cxnId="{170F43D8-9452-4AB5-9E10-47A4B7309B76}">
      <dgm:prSet/>
      <dgm:spPr/>
      <dgm:t>
        <a:bodyPr/>
        <a:lstStyle/>
        <a:p>
          <a:endParaRPr lang="tr-TR"/>
        </a:p>
      </dgm:t>
    </dgm:pt>
    <dgm:pt modelId="{7B78C279-C78F-4B67-9848-B42D69D6E961}" type="sibTrans" cxnId="{170F43D8-9452-4AB5-9E10-47A4B7309B76}">
      <dgm:prSet/>
      <dgm:spPr/>
      <dgm:t>
        <a:bodyPr/>
        <a:lstStyle/>
        <a:p>
          <a:endParaRPr lang="tr-TR"/>
        </a:p>
      </dgm:t>
    </dgm:pt>
    <dgm:pt modelId="{6CA28FF6-95E6-4C34-9029-464FBEEEAD35}">
      <dgm:prSet phldrT="[Metin]"/>
      <dgm:spPr/>
      <dgm:t>
        <a:bodyPr/>
        <a:lstStyle/>
        <a:p>
          <a:r>
            <a:rPr lang="tr-TR" dirty="0"/>
            <a:t>DEKANLIK’A STAJ TAKİP TABLOSU FORMUNU GÖNDER</a:t>
          </a:r>
        </a:p>
      </dgm:t>
    </dgm:pt>
    <dgm:pt modelId="{EB06DDE6-ED7C-46A5-9AD4-AF7E23DA2DEC}" type="parTrans" cxnId="{FE969B6D-48C1-4840-92F3-6C5369236FF5}">
      <dgm:prSet/>
      <dgm:spPr/>
      <dgm:t>
        <a:bodyPr/>
        <a:lstStyle/>
        <a:p>
          <a:endParaRPr lang="tr-TR"/>
        </a:p>
      </dgm:t>
    </dgm:pt>
    <dgm:pt modelId="{60C05885-BE77-4F3E-A004-21206941896F}" type="sibTrans" cxnId="{FE969B6D-48C1-4840-92F3-6C5369236FF5}">
      <dgm:prSet/>
      <dgm:spPr/>
      <dgm:t>
        <a:bodyPr/>
        <a:lstStyle/>
        <a:p>
          <a:endParaRPr lang="tr-TR"/>
        </a:p>
      </dgm:t>
    </dgm:pt>
    <dgm:pt modelId="{18E62182-A754-4B10-BC57-0C3406F92243}">
      <dgm:prSet phldrT="[Metin]"/>
      <dgm:spPr/>
      <dgm:t>
        <a:bodyPr/>
        <a:lstStyle/>
        <a:p>
          <a:r>
            <a:rPr lang="tr-TR" dirty="0"/>
            <a:t>STAJ FİŞİNİ TESLİM AL</a:t>
          </a:r>
        </a:p>
      </dgm:t>
    </dgm:pt>
    <dgm:pt modelId="{C586F5D8-778F-4973-963C-6507331E95BA}" type="parTrans" cxnId="{3B6FB14F-A665-4282-8E85-385DFFECC7E4}">
      <dgm:prSet/>
      <dgm:spPr/>
      <dgm:t>
        <a:bodyPr/>
        <a:lstStyle/>
        <a:p>
          <a:endParaRPr lang="tr-TR"/>
        </a:p>
      </dgm:t>
    </dgm:pt>
    <dgm:pt modelId="{996C0EE8-733E-42FB-AFD0-1A20681E2B26}" type="sibTrans" cxnId="{3B6FB14F-A665-4282-8E85-385DFFECC7E4}">
      <dgm:prSet/>
      <dgm:spPr/>
      <dgm:t>
        <a:bodyPr/>
        <a:lstStyle/>
        <a:p>
          <a:endParaRPr lang="tr-TR"/>
        </a:p>
      </dgm:t>
    </dgm:pt>
    <dgm:pt modelId="{5FE581BA-0A4C-4A3E-99A9-9084422853E0}">
      <dgm:prSet phldrT="[Metin]"/>
      <dgm:spPr/>
      <dgm:t>
        <a:bodyPr/>
        <a:lstStyle/>
        <a:p>
          <a:r>
            <a:rPr lang="tr-TR" dirty="0"/>
            <a:t>STAJ DEFTERİNİ ONAYLAT</a:t>
          </a:r>
        </a:p>
      </dgm:t>
    </dgm:pt>
    <dgm:pt modelId="{28932CA4-033D-4463-891B-A8FA206905EF}" type="parTrans" cxnId="{0486DFB5-FC5C-4D7F-BA04-DD522F39B507}">
      <dgm:prSet/>
      <dgm:spPr/>
      <dgm:t>
        <a:bodyPr/>
        <a:lstStyle/>
        <a:p>
          <a:endParaRPr lang="tr-TR"/>
        </a:p>
      </dgm:t>
    </dgm:pt>
    <dgm:pt modelId="{44C4E46F-F3A5-45CC-8D47-87E1A19C53EC}" type="sibTrans" cxnId="{0486DFB5-FC5C-4D7F-BA04-DD522F39B507}">
      <dgm:prSet/>
      <dgm:spPr/>
      <dgm:t>
        <a:bodyPr/>
        <a:lstStyle/>
        <a:p>
          <a:endParaRPr lang="tr-TR"/>
        </a:p>
      </dgm:t>
    </dgm:pt>
    <dgm:pt modelId="{6F7680FF-2FCB-430E-AB41-2D7CB0F92BC4}" type="pres">
      <dgm:prSet presAssocID="{4CB7142F-E256-4F8C-A302-2C5A57E7788A}" presName="Name0" presStyleCnt="0">
        <dgm:presLayoutVars>
          <dgm:dir/>
          <dgm:animLvl val="lvl"/>
          <dgm:resizeHandles val="exact"/>
        </dgm:presLayoutVars>
      </dgm:prSet>
      <dgm:spPr/>
    </dgm:pt>
    <dgm:pt modelId="{E0D5F0AE-5E6F-4258-BA14-6A0CAC4C31CB}" type="pres">
      <dgm:prSet presAssocID="{A57952E7-6397-4962-B0E5-53E26E2CD532}" presName="parTxOnly" presStyleLbl="node1" presStyleIdx="0" presStyleCnt="5">
        <dgm:presLayoutVars>
          <dgm:chMax val="0"/>
          <dgm:chPref val="0"/>
          <dgm:bulletEnabled val="1"/>
        </dgm:presLayoutVars>
      </dgm:prSet>
      <dgm:spPr/>
    </dgm:pt>
    <dgm:pt modelId="{1860A34D-F598-42FF-A1B7-A18050C2752A}" type="pres">
      <dgm:prSet presAssocID="{44A4E16D-C074-4465-A6FD-40A18BB395A4}" presName="parTxOnlySpace" presStyleCnt="0"/>
      <dgm:spPr/>
    </dgm:pt>
    <dgm:pt modelId="{ED5644F1-4B9B-4A47-9B45-960EFFFCCF33}" type="pres">
      <dgm:prSet presAssocID="{137A5F0C-5DBF-40C1-894E-61A1BBC1A11B}" presName="parTxOnly" presStyleLbl="node1" presStyleIdx="1" presStyleCnt="5" custLinFactNeighborX="-67645" custLinFactNeighborY="173">
        <dgm:presLayoutVars>
          <dgm:chMax val="0"/>
          <dgm:chPref val="0"/>
          <dgm:bulletEnabled val="1"/>
        </dgm:presLayoutVars>
      </dgm:prSet>
      <dgm:spPr/>
    </dgm:pt>
    <dgm:pt modelId="{9CB2EC23-D7B5-410A-A171-F2FFFF587E8D}" type="pres">
      <dgm:prSet presAssocID="{7B78C279-C78F-4B67-9848-B42D69D6E961}" presName="parTxOnlySpace" presStyleCnt="0"/>
      <dgm:spPr/>
    </dgm:pt>
    <dgm:pt modelId="{131DA109-C470-4C15-8131-D0A1050304D3}" type="pres">
      <dgm:prSet presAssocID="{6CA28FF6-95E6-4C34-9029-464FBEEEAD35}" presName="parTxOnly" presStyleLbl="node1" presStyleIdx="2" presStyleCnt="5" custLinFactX="-3417" custLinFactNeighborX="-100000" custLinFactNeighborY="173">
        <dgm:presLayoutVars>
          <dgm:chMax val="0"/>
          <dgm:chPref val="0"/>
          <dgm:bulletEnabled val="1"/>
        </dgm:presLayoutVars>
      </dgm:prSet>
      <dgm:spPr/>
    </dgm:pt>
    <dgm:pt modelId="{F19B504A-B15D-4D28-943D-001797F5BE84}" type="pres">
      <dgm:prSet presAssocID="{60C05885-BE77-4F3E-A004-21206941896F}" presName="parTxOnlySpace" presStyleCnt="0"/>
      <dgm:spPr/>
    </dgm:pt>
    <dgm:pt modelId="{B4F2ACBD-4258-4290-A5BE-24D558EDC5B1}" type="pres">
      <dgm:prSet presAssocID="{18E62182-A754-4B10-BC57-0C3406F92243}" presName="parTxOnly" presStyleLbl="node1" presStyleIdx="3" presStyleCnt="5" custLinFactX="-10069" custLinFactNeighborX="-100000" custLinFactNeighborY="173">
        <dgm:presLayoutVars>
          <dgm:chMax val="0"/>
          <dgm:chPref val="0"/>
          <dgm:bulletEnabled val="1"/>
        </dgm:presLayoutVars>
      </dgm:prSet>
      <dgm:spPr/>
    </dgm:pt>
    <dgm:pt modelId="{D16126AD-6066-4C7A-A046-7D8DB9C94E30}" type="pres">
      <dgm:prSet presAssocID="{996C0EE8-733E-42FB-AFD0-1A20681E2B26}" presName="parTxOnlySpace" presStyleCnt="0"/>
      <dgm:spPr/>
    </dgm:pt>
    <dgm:pt modelId="{B71D9903-8C2B-475E-AB32-6C51317DD291}" type="pres">
      <dgm:prSet presAssocID="{5FE581BA-0A4C-4A3E-99A9-9084422853E0}" presName="parTxOnly" presStyleLbl="node1" presStyleIdx="4" presStyleCnt="5" custLinFactX="-15254" custLinFactNeighborX="-100000" custLinFactNeighborY="173">
        <dgm:presLayoutVars>
          <dgm:chMax val="0"/>
          <dgm:chPref val="0"/>
          <dgm:bulletEnabled val="1"/>
        </dgm:presLayoutVars>
      </dgm:prSet>
      <dgm:spPr/>
    </dgm:pt>
  </dgm:ptLst>
  <dgm:cxnLst>
    <dgm:cxn modelId="{483A9208-2B0B-4EA8-B433-BA6B2052D1CE}" type="presOf" srcId="{5FE581BA-0A4C-4A3E-99A9-9084422853E0}" destId="{B71D9903-8C2B-475E-AB32-6C51317DD291}" srcOrd="0" destOrd="0" presId="urn:microsoft.com/office/officeart/2005/8/layout/chevron1"/>
    <dgm:cxn modelId="{185F0616-B0DE-428A-ACDA-F4C52234E21D}" srcId="{4CB7142F-E256-4F8C-A302-2C5A57E7788A}" destId="{A57952E7-6397-4962-B0E5-53E26E2CD532}" srcOrd="0" destOrd="0" parTransId="{D33F9D8F-FA5A-499D-AAC9-CD33E801EEB3}" sibTransId="{44A4E16D-C074-4465-A6FD-40A18BB395A4}"/>
    <dgm:cxn modelId="{84415328-E758-4B9C-9F38-78C7ACC0F9E5}" type="presOf" srcId="{4CB7142F-E256-4F8C-A302-2C5A57E7788A}" destId="{6F7680FF-2FCB-430E-AB41-2D7CB0F92BC4}" srcOrd="0" destOrd="0" presId="urn:microsoft.com/office/officeart/2005/8/layout/chevron1"/>
    <dgm:cxn modelId="{C7DBD03D-8EB0-4744-A26C-738389DDF4B8}" type="presOf" srcId="{6CA28FF6-95E6-4C34-9029-464FBEEEAD35}" destId="{131DA109-C470-4C15-8131-D0A1050304D3}" srcOrd="0" destOrd="0" presId="urn:microsoft.com/office/officeart/2005/8/layout/chevron1"/>
    <dgm:cxn modelId="{A64F714C-960F-4352-B80A-4542B4C0924E}" type="presOf" srcId="{137A5F0C-5DBF-40C1-894E-61A1BBC1A11B}" destId="{ED5644F1-4B9B-4A47-9B45-960EFFFCCF33}" srcOrd="0" destOrd="0" presId="urn:microsoft.com/office/officeart/2005/8/layout/chevron1"/>
    <dgm:cxn modelId="{FE969B6D-48C1-4840-92F3-6C5369236FF5}" srcId="{4CB7142F-E256-4F8C-A302-2C5A57E7788A}" destId="{6CA28FF6-95E6-4C34-9029-464FBEEEAD35}" srcOrd="2" destOrd="0" parTransId="{EB06DDE6-ED7C-46A5-9AD4-AF7E23DA2DEC}" sibTransId="{60C05885-BE77-4F3E-A004-21206941896F}"/>
    <dgm:cxn modelId="{3B6FB14F-A665-4282-8E85-385DFFECC7E4}" srcId="{4CB7142F-E256-4F8C-A302-2C5A57E7788A}" destId="{18E62182-A754-4B10-BC57-0C3406F92243}" srcOrd="3" destOrd="0" parTransId="{C586F5D8-778F-4973-963C-6507331E95BA}" sibTransId="{996C0EE8-733E-42FB-AFD0-1A20681E2B26}"/>
    <dgm:cxn modelId="{D1467A70-4500-406B-9DCF-C5BF826D1E24}" type="presOf" srcId="{18E62182-A754-4B10-BC57-0C3406F92243}" destId="{B4F2ACBD-4258-4290-A5BE-24D558EDC5B1}" srcOrd="0" destOrd="0" presId="urn:microsoft.com/office/officeart/2005/8/layout/chevron1"/>
    <dgm:cxn modelId="{75613859-5D58-4D81-92A9-2C90D3E6E361}" type="presOf" srcId="{A57952E7-6397-4962-B0E5-53E26E2CD532}" destId="{E0D5F0AE-5E6F-4258-BA14-6A0CAC4C31CB}" srcOrd="0" destOrd="0" presId="urn:microsoft.com/office/officeart/2005/8/layout/chevron1"/>
    <dgm:cxn modelId="{0486DFB5-FC5C-4D7F-BA04-DD522F39B507}" srcId="{4CB7142F-E256-4F8C-A302-2C5A57E7788A}" destId="{5FE581BA-0A4C-4A3E-99A9-9084422853E0}" srcOrd="4" destOrd="0" parTransId="{28932CA4-033D-4463-891B-A8FA206905EF}" sibTransId="{44C4E46F-F3A5-45CC-8D47-87E1A19C53EC}"/>
    <dgm:cxn modelId="{170F43D8-9452-4AB5-9E10-47A4B7309B76}" srcId="{4CB7142F-E256-4F8C-A302-2C5A57E7788A}" destId="{137A5F0C-5DBF-40C1-894E-61A1BBC1A11B}" srcOrd="1" destOrd="0" parTransId="{1A3389F3-F0A7-4544-8653-1618BAAADB89}" sibTransId="{7B78C279-C78F-4B67-9848-B42D69D6E961}"/>
    <dgm:cxn modelId="{AAB73E3D-F8C5-499E-ABAB-9041FC28DD32}" type="presParOf" srcId="{6F7680FF-2FCB-430E-AB41-2D7CB0F92BC4}" destId="{E0D5F0AE-5E6F-4258-BA14-6A0CAC4C31CB}" srcOrd="0" destOrd="0" presId="urn:microsoft.com/office/officeart/2005/8/layout/chevron1"/>
    <dgm:cxn modelId="{1073F1C6-8EB2-46EF-966A-44E53B6ED296}" type="presParOf" srcId="{6F7680FF-2FCB-430E-AB41-2D7CB0F92BC4}" destId="{1860A34D-F598-42FF-A1B7-A18050C2752A}" srcOrd="1" destOrd="0" presId="urn:microsoft.com/office/officeart/2005/8/layout/chevron1"/>
    <dgm:cxn modelId="{A4E38647-AE1E-4EA9-9498-EAE6596A6984}" type="presParOf" srcId="{6F7680FF-2FCB-430E-AB41-2D7CB0F92BC4}" destId="{ED5644F1-4B9B-4A47-9B45-960EFFFCCF33}" srcOrd="2" destOrd="0" presId="urn:microsoft.com/office/officeart/2005/8/layout/chevron1"/>
    <dgm:cxn modelId="{0145A655-56F8-489E-AE4A-EE6530638289}" type="presParOf" srcId="{6F7680FF-2FCB-430E-AB41-2D7CB0F92BC4}" destId="{9CB2EC23-D7B5-410A-A171-F2FFFF587E8D}" srcOrd="3" destOrd="0" presId="urn:microsoft.com/office/officeart/2005/8/layout/chevron1"/>
    <dgm:cxn modelId="{D86270F3-D2F0-4FFF-BED7-A69A4287747C}" type="presParOf" srcId="{6F7680FF-2FCB-430E-AB41-2D7CB0F92BC4}" destId="{131DA109-C470-4C15-8131-D0A1050304D3}" srcOrd="4" destOrd="0" presId="urn:microsoft.com/office/officeart/2005/8/layout/chevron1"/>
    <dgm:cxn modelId="{871F843E-632D-43DC-A933-F1FA390F26F9}" type="presParOf" srcId="{6F7680FF-2FCB-430E-AB41-2D7CB0F92BC4}" destId="{F19B504A-B15D-4D28-943D-001797F5BE84}" srcOrd="5" destOrd="0" presId="urn:microsoft.com/office/officeart/2005/8/layout/chevron1"/>
    <dgm:cxn modelId="{16AA3231-44C7-41E9-ADD7-2DDE5B8B782B}" type="presParOf" srcId="{6F7680FF-2FCB-430E-AB41-2D7CB0F92BC4}" destId="{B4F2ACBD-4258-4290-A5BE-24D558EDC5B1}" srcOrd="6" destOrd="0" presId="urn:microsoft.com/office/officeart/2005/8/layout/chevron1"/>
    <dgm:cxn modelId="{3F40345A-987B-49BD-9C12-6B1CD8A99FE2}" type="presParOf" srcId="{6F7680FF-2FCB-430E-AB41-2D7CB0F92BC4}" destId="{D16126AD-6066-4C7A-A046-7D8DB9C94E30}" srcOrd="7" destOrd="0" presId="urn:microsoft.com/office/officeart/2005/8/layout/chevron1"/>
    <dgm:cxn modelId="{8659B502-5A2F-456F-9605-6864589BC53B}" type="presParOf" srcId="{6F7680FF-2FCB-430E-AB41-2D7CB0F92BC4}" destId="{B71D9903-8C2B-475E-AB32-6C51317DD29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39F743-450E-460F-80FC-45719350DF93}" type="doc">
      <dgm:prSet loTypeId="urn:microsoft.com/office/officeart/2005/8/layout/chevron1" loCatId="process" qsTypeId="urn:microsoft.com/office/officeart/2005/8/quickstyle/simple1" qsCatId="simple" csTypeId="urn:microsoft.com/office/officeart/2005/8/colors/accent1_2" csCatId="accent1" phldr="1"/>
      <dgm:spPr/>
    </dgm:pt>
    <dgm:pt modelId="{C054CAE5-CEE6-4771-AC75-597F772678BE}">
      <dgm:prSet phldrT="[Metin]"/>
      <dgm:spPr/>
      <dgm:t>
        <a:bodyPr/>
        <a:lstStyle/>
        <a:p>
          <a:r>
            <a:rPr lang="tr-TR" dirty="0"/>
            <a:t>STAJ FİŞİ VE STAJ DEFTERİNİ OKULA GETİR</a:t>
          </a:r>
        </a:p>
      </dgm:t>
    </dgm:pt>
    <dgm:pt modelId="{B75DF7AD-C288-47C5-A7D4-32C57CD88677}" type="parTrans" cxnId="{70E2DC41-DCA8-4FC6-80E9-76A1D2273378}">
      <dgm:prSet/>
      <dgm:spPr/>
      <dgm:t>
        <a:bodyPr/>
        <a:lstStyle/>
        <a:p>
          <a:endParaRPr lang="tr-TR"/>
        </a:p>
      </dgm:t>
    </dgm:pt>
    <dgm:pt modelId="{628E0352-B414-4D5E-BFA0-7990CA8E52FA}" type="sibTrans" cxnId="{70E2DC41-DCA8-4FC6-80E9-76A1D2273378}">
      <dgm:prSet/>
      <dgm:spPr/>
      <dgm:t>
        <a:bodyPr/>
        <a:lstStyle/>
        <a:p>
          <a:endParaRPr lang="tr-TR"/>
        </a:p>
      </dgm:t>
    </dgm:pt>
    <dgm:pt modelId="{5EA10F88-5940-49BB-BD7A-F5F8AB65ED85}">
      <dgm:prSet phldrT="[Metin]"/>
      <dgm:spPr/>
      <dgm:t>
        <a:bodyPr/>
        <a:lstStyle/>
        <a:p>
          <a:r>
            <a:rPr lang="tr-TR" dirty="0"/>
            <a:t>İLGİLİ KOMİSYON ÜYESİNE TESLİM ET</a:t>
          </a:r>
        </a:p>
      </dgm:t>
    </dgm:pt>
    <dgm:pt modelId="{4044D544-F234-47A0-B694-4CB5A8CA64E7}" type="parTrans" cxnId="{D4965540-B62E-4753-8DA4-0183AFB00838}">
      <dgm:prSet/>
      <dgm:spPr/>
      <dgm:t>
        <a:bodyPr/>
        <a:lstStyle/>
        <a:p>
          <a:endParaRPr lang="tr-TR"/>
        </a:p>
      </dgm:t>
    </dgm:pt>
    <dgm:pt modelId="{318FF41E-628C-4CF7-B3BA-7CA1F70966E3}" type="sibTrans" cxnId="{D4965540-B62E-4753-8DA4-0183AFB00838}">
      <dgm:prSet/>
      <dgm:spPr/>
      <dgm:t>
        <a:bodyPr/>
        <a:lstStyle/>
        <a:p>
          <a:endParaRPr lang="tr-TR"/>
        </a:p>
      </dgm:t>
    </dgm:pt>
    <dgm:pt modelId="{0E16AD75-7A54-4B02-A703-88748A8A171C}" type="pres">
      <dgm:prSet presAssocID="{1E39F743-450E-460F-80FC-45719350DF93}" presName="Name0" presStyleCnt="0">
        <dgm:presLayoutVars>
          <dgm:dir/>
          <dgm:animLvl val="lvl"/>
          <dgm:resizeHandles val="exact"/>
        </dgm:presLayoutVars>
      </dgm:prSet>
      <dgm:spPr/>
    </dgm:pt>
    <dgm:pt modelId="{8EDFF8BD-73F0-4DB4-8DBF-DC00635B99BE}" type="pres">
      <dgm:prSet presAssocID="{C054CAE5-CEE6-4771-AC75-597F772678BE}" presName="parTxOnly" presStyleLbl="node1" presStyleIdx="0" presStyleCnt="2">
        <dgm:presLayoutVars>
          <dgm:chMax val="0"/>
          <dgm:chPref val="0"/>
          <dgm:bulletEnabled val="1"/>
        </dgm:presLayoutVars>
      </dgm:prSet>
      <dgm:spPr/>
    </dgm:pt>
    <dgm:pt modelId="{E3BE6132-A4D1-4347-AF95-360904C26CF2}" type="pres">
      <dgm:prSet presAssocID="{628E0352-B414-4D5E-BFA0-7990CA8E52FA}" presName="parTxOnlySpace" presStyleCnt="0"/>
      <dgm:spPr/>
    </dgm:pt>
    <dgm:pt modelId="{A2E7F03A-2BF1-4ED9-BE23-0C644E01A735}" type="pres">
      <dgm:prSet presAssocID="{5EA10F88-5940-49BB-BD7A-F5F8AB65ED85}" presName="parTxOnly" presStyleLbl="node1" presStyleIdx="1" presStyleCnt="2">
        <dgm:presLayoutVars>
          <dgm:chMax val="0"/>
          <dgm:chPref val="0"/>
          <dgm:bulletEnabled val="1"/>
        </dgm:presLayoutVars>
      </dgm:prSet>
      <dgm:spPr/>
    </dgm:pt>
  </dgm:ptLst>
  <dgm:cxnLst>
    <dgm:cxn modelId="{16489003-80BA-4437-8A4B-4FDEE9602EE0}" type="presOf" srcId="{C054CAE5-CEE6-4771-AC75-597F772678BE}" destId="{8EDFF8BD-73F0-4DB4-8DBF-DC00635B99BE}" srcOrd="0" destOrd="0" presId="urn:microsoft.com/office/officeart/2005/8/layout/chevron1"/>
    <dgm:cxn modelId="{D4965540-B62E-4753-8DA4-0183AFB00838}" srcId="{1E39F743-450E-460F-80FC-45719350DF93}" destId="{5EA10F88-5940-49BB-BD7A-F5F8AB65ED85}" srcOrd="1" destOrd="0" parTransId="{4044D544-F234-47A0-B694-4CB5A8CA64E7}" sibTransId="{318FF41E-628C-4CF7-B3BA-7CA1F70966E3}"/>
    <dgm:cxn modelId="{70E2DC41-DCA8-4FC6-80E9-76A1D2273378}" srcId="{1E39F743-450E-460F-80FC-45719350DF93}" destId="{C054CAE5-CEE6-4771-AC75-597F772678BE}" srcOrd="0" destOrd="0" parTransId="{B75DF7AD-C288-47C5-A7D4-32C57CD88677}" sibTransId="{628E0352-B414-4D5E-BFA0-7990CA8E52FA}"/>
    <dgm:cxn modelId="{C4F5E194-FD48-4A64-BC1A-4982CAE80571}" type="presOf" srcId="{5EA10F88-5940-49BB-BD7A-F5F8AB65ED85}" destId="{A2E7F03A-2BF1-4ED9-BE23-0C644E01A735}" srcOrd="0" destOrd="0" presId="urn:microsoft.com/office/officeart/2005/8/layout/chevron1"/>
    <dgm:cxn modelId="{920191E9-244F-4723-AFF3-B45B09709448}" type="presOf" srcId="{1E39F743-450E-460F-80FC-45719350DF93}" destId="{0E16AD75-7A54-4B02-A703-88748A8A171C}" srcOrd="0" destOrd="0" presId="urn:microsoft.com/office/officeart/2005/8/layout/chevron1"/>
    <dgm:cxn modelId="{A4DE2F15-D0F2-414E-9D66-DA012515EE31}" type="presParOf" srcId="{0E16AD75-7A54-4B02-A703-88748A8A171C}" destId="{8EDFF8BD-73F0-4DB4-8DBF-DC00635B99BE}" srcOrd="0" destOrd="0" presId="urn:microsoft.com/office/officeart/2005/8/layout/chevron1"/>
    <dgm:cxn modelId="{A9BC3A03-D5C2-4B3D-B01C-048B56ED51C2}" type="presParOf" srcId="{0E16AD75-7A54-4B02-A703-88748A8A171C}" destId="{E3BE6132-A4D1-4347-AF95-360904C26CF2}" srcOrd="1" destOrd="0" presId="urn:microsoft.com/office/officeart/2005/8/layout/chevron1"/>
    <dgm:cxn modelId="{BE97EAA8-B9F0-416A-BC5E-2134F45A9C94}" type="presParOf" srcId="{0E16AD75-7A54-4B02-A703-88748A8A171C}" destId="{A2E7F03A-2BF1-4ED9-BE23-0C644E01A735}"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FFD80-A5DE-476C-8BB6-80C935362764}">
      <dsp:nvSpPr>
        <dsp:cNvPr id="0" name=""/>
        <dsp:cNvSpPr/>
      </dsp:nvSpPr>
      <dsp:spPr>
        <a:xfrm>
          <a:off x="2678" y="10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tr-TR" sz="2200" kern="1200" dirty="0"/>
            <a:t>EVRAKLARI DOLDUR</a:t>
          </a:r>
        </a:p>
      </dsp:txBody>
      <dsp:txXfrm>
        <a:off x="655438" y="109239"/>
        <a:ext cx="1958280" cy="1305520"/>
      </dsp:txXfrm>
    </dsp:sp>
    <dsp:sp modelId="{AED09764-8E2D-4FCA-9814-1E75ED567874}">
      <dsp:nvSpPr>
        <dsp:cNvPr id="0" name=""/>
        <dsp:cNvSpPr/>
      </dsp:nvSpPr>
      <dsp:spPr>
        <a:xfrm>
          <a:off x="2940099" y="10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tr-TR" sz="2200" kern="1200" dirty="0"/>
            <a:t>İLGİLİ KOMİSYON ÜYESİNE TESLİM ET</a:t>
          </a:r>
        </a:p>
      </dsp:txBody>
      <dsp:txXfrm>
        <a:off x="3592859" y="109239"/>
        <a:ext cx="1958280" cy="1305520"/>
      </dsp:txXfrm>
    </dsp:sp>
    <dsp:sp modelId="{CCDB278D-9DA7-401E-988E-FB3E94D1311B}">
      <dsp:nvSpPr>
        <dsp:cNvPr id="0" name=""/>
        <dsp:cNvSpPr/>
      </dsp:nvSpPr>
      <dsp:spPr>
        <a:xfrm>
          <a:off x="5877520" y="10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tr-TR" sz="2200" kern="1200" dirty="0"/>
            <a:t>FORMLARI KOMİSYON ÜYESİNDEN GERİ AL</a:t>
          </a:r>
        </a:p>
      </dsp:txBody>
      <dsp:txXfrm>
        <a:off x="6530280" y="109239"/>
        <a:ext cx="1958280" cy="130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FFD80-A5DE-476C-8BB6-80C935362764}">
      <dsp:nvSpPr>
        <dsp:cNvPr id="0" name=""/>
        <dsp:cNvSpPr/>
      </dsp:nvSpPr>
      <dsp:spPr>
        <a:xfrm>
          <a:off x="2678" y="10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tr-TR" sz="2200" kern="1200" dirty="0"/>
            <a:t>EVRAKLARI DOLDUR</a:t>
          </a:r>
        </a:p>
      </dsp:txBody>
      <dsp:txXfrm>
        <a:off x="655438" y="109239"/>
        <a:ext cx="1958280" cy="1305520"/>
      </dsp:txXfrm>
    </dsp:sp>
    <dsp:sp modelId="{AED09764-8E2D-4FCA-9814-1E75ED567874}">
      <dsp:nvSpPr>
        <dsp:cNvPr id="0" name=""/>
        <dsp:cNvSpPr/>
      </dsp:nvSpPr>
      <dsp:spPr>
        <a:xfrm>
          <a:off x="2940099" y="10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tr-TR" sz="2200" kern="1200" dirty="0"/>
            <a:t>İLGİLİ KOMİSYON ÜYESİNE TESLİM ET</a:t>
          </a:r>
        </a:p>
      </dsp:txBody>
      <dsp:txXfrm>
        <a:off x="3592859" y="109239"/>
        <a:ext cx="1958280" cy="1305520"/>
      </dsp:txXfrm>
    </dsp:sp>
    <dsp:sp modelId="{CCDB278D-9DA7-401E-988E-FB3E94D1311B}">
      <dsp:nvSpPr>
        <dsp:cNvPr id="0" name=""/>
        <dsp:cNvSpPr/>
      </dsp:nvSpPr>
      <dsp:spPr>
        <a:xfrm>
          <a:off x="5877520" y="10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tr-TR" sz="2200" kern="1200" dirty="0"/>
            <a:t>FORMLARI KOMİSYON ÜYESİNDEN GERİ AL</a:t>
          </a:r>
        </a:p>
      </dsp:txBody>
      <dsp:txXfrm>
        <a:off x="6530280" y="109239"/>
        <a:ext cx="1958280" cy="1305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FFD80-A5DE-476C-8BB6-80C935362764}">
      <dsp:nvSpPr>
        <dsp:cNvPr id="0" name=""/>
        <dsp:cNvSpPr/>
      </dsp:nvSpPr>
      <dsp:spPr>
        <a:xfrm>
          <a:off x="2678" y="10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tr-TR" sz="2200" kern="1200" dirty="0"/>
            <a:t>EVRAKLARI DOLDUR</a:t>
          </a:r>
        </a:p>
      </dsp:txBody>
      <dsp:txXfrm>
        <a:off x="655438" y="109239"/>
        <a:ext cx="1958280" cy="1305520"/>
      </dsp:txXfrm>
    </dsp:sp>
    <dsp:sp modelId="{AED09764-8E2D-4FCA-9814-1E75ED567874}">
      <dsp:nvSpPr>
        <dsp:cNvPr id="0" name=""/>
        <dsp:cNvSpPr/>
      </dsp:nvSpPr>
      <dsp:spPr>
        <a:xfrm>
          <a:off x="2940099" y="10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tr-TR" sz="2200" kern="1200" dirty="0"/>
            <a:t>İLGİLİ KOMİSYON ÜYESİNE TESLİM ET</a:t>
          </a:r>
        </a:p>
      </dsp:txBody>
      <dsp:txXfrm>
        <a:off x="3592859" y="109239"/>
        <a:ext cx="1958280" cy="1305520"/>
      </dsp:txXfrm>
    </dsp:sp>
    <dsp:sp modelId="{CCDB278D-9DA7-401E-988E-FB3E94D1311B}">
      <dsp:nvSpPr>
        <dsp:cNvPr id="0" name=""/>
        <dsp:cNvSpPr/>
      </dsp:nvSpPr>
      <dsp:spPr>
        <a:xfrm>
          <a:off x="5877520" y="10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tr-TR" sz="2200" kern="1200" dirty="0"/>
            <a:t>FORMLARI KOMİSYON ÜYESİNDEN GERİ AL</a:t>
          </a:r>
        </a:p>
      </dsp:txBody>
      <dsp:txXfrm>
        <a:off x="6530280" y="109239"/>
        <a:ext cx="1958280" cy="1305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5F0AE-5E6F-4258-BA14-6A0CAC4C31CB}">
      <dsp:nvSpPr>
        <dsp:cNvPr id="0" name=""/>
        <dsp:cNvSpPr/>
      </dsp:nvSpPr>
      <dsp:spPr>
        <a:xfrm>
          <a:off x="2362" y="379548"/>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tr-TR" sz="1400" kern="1200" dirty="0"/>
            <a:t>BÜRO/ŞANTİYE YETKİLİSİNE FORMU TESLİM ET</a:t>
          </a:r>
        </a:p>
      </dsp:txBody>
      <dsp:txXfrm>
        <a:off x="422913" y="379548"/>
        <a:ext cx="1261653" cy="841102"/>
      </dsp:txXfrm>
    </dsp:sp>
    <dsp:sp modelId="{ED5644F1-4B9B-4A47-9B45-960EFFFCCF33}">
      <dsp:nvSpPr>
        <dsp:cNvPr id="0" name=""/>
        <dsp:cNvSpPr/>
      </dsp:nvSpPr>
      <dsp:spPr>
        <a:xfrm>
          <a:off x="1752601" y="381004"/>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tr-TR" sz="1400" kern="1200" dirty="0"/>
            <a:t>STAJ DEFTERİNİ YAZ</a:t>
          </a:r>
        </a:p>
      </dsp:txBody>
      <dsp:txXfrm>
        <a:off x="2173152" y="381004"/>
        <a:ext cx="1261653" cy="841102"/>
      </dsp:txXfrm>
    </dsp:sp>
    <dsp:sp modelId="{131DA109-C470-4C15-8131-D0A1050304D3}">
      <dsp:nvSpPr>
        <dsp:cNvPr id="0" name=""/>
        <dsp:cNvSpPr/>
      </dsp:nvSpPr>
      <dsp:spPr>
        <a:xfrm>
          <a:off x="3505195" y="381004"/>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tr-TR" sz="1400" kern="1200" dirty="0"/>
            <a:t>DEKANLIK’A STAJ BİTİŞ FORMUNU GÖNDER</a:t>
          </a:r>
        </a:p>
      </dsp:txBody>
      <dsp:txXfrm>
        <a:off x="3925746" y="381004"/>
        <a:ext cx="1261653" cy="841102"/>
      </dsp:txXfrm>
    </dsp:sp>
    <dsp:sp modelId="{B4F2ACBD-4258-4290-A5BE-24D558EDC5B1}">
      <dsp:nvSpPr>
        <dsp:cNvPr id="0" name=""/>
        <dsp:cNvSpPr/>
      </dsp:nvSpPr>
      <dsp:spPr>
        <a:xfrm>
          <a:off x="5257800" y="381004"/>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tr-TR" sz="1400" kern="1200" dirty="0"/>
            <a:t>STAJ FİŞİNİ TESLİM AL</a:t>
          </a:r>
        </a:p>
      </dsp:txBody>
      <dsp:txXfrm>
        <a:off x="5678351" y="381004"/>
        <a:ext cx="1261653" cy="841102"/>
      </dsp:txXfrm>
    </dsp:sp>
    <dsp:sp modelId="{B71D9903-8C2B-475E-AB32-6C51317DD291}">
      <dsp:nvSpPr>
        <dsp:cNvPr id="0" name=""/>
        <dsp:cNvSpPr/>
      </dsp:nvSpPr>
      <dsp:spPr>
        <a:xfrm>
          <a:off x="7041252" y="381004"/>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tr-TR" sz="1400" kern="1200" dirty="0"/>
            <a:t>STAJ DEFTERİNİ ONAYLAT</a:t>
          </a:r>
        </a:p>
      </dsp:txBody>
      <dsp:txXfrm>
        <a:off x="7461803" y="381004"/>
        <a:ext cx="1261653" cy="8411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5F0AE-5E6F-4258-BA14-6A0CAC4C31CB}">
      <dsp:nvSpPr>
        <dsp:cNvPr id="0" name=""/>
        <dsp:cNvSpPr/>
      </dsp:nvSpPr>
      <dsp:spPr>
        <a:xfrm>
          <a:off x="2362" y="379548"/>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tr-TR" sz="1400" kern="1200" dirty="0"/>
            <a:t>BÜRO/ŞANTİYE YETKİLİSİNE FORMU TESLİM ET</a:t>
          </a:r>
        </a:p>
      </dsp:txBody>
      <dsp:txXfrm>
        <a:off x="422913" y="379548"/>
        <a:ext cx="1261653" cy="841102"/>
      </dsp:txXfrm>
    </dsp:sp>
    <dsp:sp modelId="{ED5644F1-4B9B-4A47-9B45-960EFFFCCF33}">
      <dsp:nvSpPr>
        <dsp:cNvPr id="0" name=""/>
        <dsp:cNvSpPr/>
      </dsp:nvSpPr>
      <dsp:spPr>
        <a:xfrm>
          <a:off x="1752601" y="381004"/>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tr-TR" sz="1400" kern="1200" dirty="0"/>
            <a:t>STAJ DEFTERİNİ YAZ</a:t>
          </a:r>
        </a:p>
      </dsp:txBody>
      <dsp:txXfrm>
        <a:off x="2173152" y="381004"/>
        <a:ext cx="1261653" cy="841102"/>
      </dsp:txXfrm>
    </dsp:sp>
    <dsp:sp modelId="{131DA109-C470-4C15-8131-D0A1050304D3}">
      <dsp:nvSpPr>
        <dsp:cNvPr id="0" name=""/>
        <dsp:cNvSpPr/>
      </dsp:nvSpPr>
      <dsp:spPr>
        <a:xfrm>
          <a:off x="3505195" y="381004"/>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tr-TR" sz="1400" kern="1200" dirty="0"/>
            <a:t>DEKANLIK’A STAJ TAKİP TABLOSUNU GÖNDER</a:t>
          </a:r>
        </a:p>
      </dsp:txBody>
      <dsp:txXfrm>
        <a:off x="3925746" y="381004"/>
        <a:ext cx="1261653" cy="841102"/>
      </dsp:txXfrm>
    </dsp:sp>
    <dsp:sp modelId="{B4F2ACBD-4258-4290-A5BE-24D558EDC5B1}">
      <dsp:nvSpPr>
        <dsp:cNvPr id="0" name=""/>
        <dsp:cNvSpPr/>
      </dsp:nvSpPr>
      <dsp:spPr>
        <a:xfrm>
          <a:off x="5257800" y="381004"/>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tr-TR" sz="1400" kern="1200" dirty="0"/>
            <a:t>STAJ FİŞİNİ TESLİM AL</a:t>
          </a:r>
        </a:p>
      </dsp:txBody>
      <dsp:txXfrm>
        <a:off x="5678351" y="381004"/>
        <a:ext cx="1261653" cy="841102"/>
      </dsp:txXfrm>
    </dsp:sp>
    <dsp:sp modelId="{B71D9903-8C2B-475E-AB32-6C51317DD291}">
      <dsp:nvSpPr>
        <dsp:cNvPr id="0" name=""/>
        <dsp:cNvSpPr/>
      </dsp:nvSpPr>
      <dsp:spPr>
        <a:xfrm>
          <a:off x="7041252" y="381004"/>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tr-TR" sz="1400" kern="1200" dirty="0"/>
            <a:t>STAJ DEFTERİNİ ONAYLAT</a:t>
          </a:r>
        </a:p>
      </dsp:txBody>
      <dsp:txXfrm>
        <a:off x="7461803" y="381004"/>
        <a:ext cx="1261653" cy="8411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5F0AE-5E6F-4258-BA14-6A0CAC4C31CB}">
      <dsp:nvSpPr>
        <dsp:cNvPr id="0" name=""/>
        <dsp:cNvSpPr/>
      </dsp:nvSpPr>
      <dsp:spPr>
        <a:xfrm>
          <a:off x="2362" y="379548"/>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tr-TR" sz="1300" kern="1200" dirty="0"/>
            <a:t>BÜRO/ŞANTİYE YETKİLİSİNE FORMU TESLİM ET</a:t>
          </a:r>
        </a:p>
      </dsp:txBody>
      <dsp:txXfrm>
        <a:off x="422913" y="379548"/>
        <a:ext cx="1261653" cy="841102"/>
      </dsp:txXfrm>
    </dsp:sp>
    <dsp:sp modelId="{ED5644F1-4B9B-4A47-9B45-960EFFFCCF33}">
      <dsp:nvSpPr>
        <dsp:cNvPr id="0" name=""/>
        <dsp:cNvSpPr/>
      </dsp:nvSpPr>
      <dsp:spPr>
        <a:xfrm>
          <a:off x="1752601" y="381004"/>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tr-TR" sz="1300" kern="1200" dirty="0"/>
            <a:t>STAJ DEFTERİNİ YAZ</a:t>
          </a:r>
        </a:p>
      </dsp:txBody>
      <dsp:txXfrm>
        <a:off x="2173152" y="381004"/>
        <a:ext cx="1261653" cy="841102"/>
      </dsp:txXfrm>
    </dsp:sp>
    <dsp:sp modelId="{131DA109-C470-4C15-8131-D0A1050304D3}">
      <dsp:nvSpPr>
        <dsp:cNvPr id="0" name=""/>
        <dsp:cNvSpPr/>
      </dsp:nvSpPr>
      <dsp:spPr>
        <a:xfrm>
          <a:off x="3505195" y="381004"/>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tr-TR" sz="1300" kern="1200" dirty="0"/>
            <a:t>DEKANLIK’A STAJ TAKİP TABLOSU FORMUNU GÖNDER</a:t>
          </a:r>
        </a:p>
      </dsp:txBody>
      <dsp:txXfrm>
        <a:off x="3925746" y="381004"/>
        <a:ext cx="1261653" cy="841102"/>
      </dsp:txXfrm>
    </dsp:sp>
    <dsp:sp modelId="{B4F2ACBD-4258-4290-A5BE-24D558EDC5B1}">
      <dsp:nvSpPr>
        <dsp:cNvPr id="0" name=""/>
        <dsp:cNvSpPr/>
      </dsp:nvSpPr>
      <dsp:spPr>
        <a:xfrm>
          <a:off x="5257800" y="381004"/>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tr-TR" sz="1300" kern="1200" dirty="0"/>
            <a:t>STAJ FİŞİNİ TESLİM AL</a:t>
          </a:r>
        </a:p>
      </dsp:txBody>
      <dsp:txXfrm>
        <a:off x="5678351" y="381004"/>
        <a:ext cx="1261653" cy="841102"/>
      </dsp:txXfrm>
    </dsp:sp>
    <dsp:sp modelId="{B71D9903-8C2B-475E-AB32-6C51317DD291}">
      <dsp:nvSpPr>
        <dsp:cNvPr id="0" name=""/>
        <dsp:cNvSpPr/>
      </dsp:nvSpPr>
      <dsp:spPr>
        <a:xfrm>
          <a:off x="7041252" y="381004"/>
          <a:ext cx="2102755" cy="8411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tr-TR" sz="1300" kern="1200" dirty="0"/>
            <a:t>STAJ DEFTERİNİ ONAYLAT</a:t>
          </a:r>
        </a:p>
      </dsp:txBody>
      <dsp:txXfrm>
        <a:off x="7461803" y="381004"/>
        <a:ext cx="1261653" cy="8411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FF8BD-73F0-4DB4-8DBF-DC00635B99BE}">
      <dsp:nvSpPr>
        <dsp:cNvPr id="0" name=""/>
        <dsp:cNvSpPr/>
      </dsp:nvSpPr>
      <dsp:spPr>
        <a:xfrm>
          <a:off x="8036" y="0"/>
          <a:ext cx="4804171" cy="10667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tr-TR" sz="2800" kern="1200" dirty="0"/>
            <a:t>STAJ FİŞİ VE STAJ DEFTERİNİ OKULA GETİR</a:t>
          </a:r>
        </a:p>
      </dsp:txBody>
      <dsp:txXfrm>
        <a:off x="541436" y="0"/>
        <a:ext cx="3737372" cy="1066799"/>
      </dsp:txXfrm>
    </dsp:sp>
    <dsp:sp modelId="{A2E7F03A-2BF1-4ED9-BE23-0C644E01A735}">
      <dsp:nvSpPr>
        <dsp:cNvPr id="0" name=""/>
        <dsp:cNvSpPr/>
      </dsp:nvSpPr>
      <dsp:spPr>
        <a:xfrm>
          <a:off x="4331791" y="0"/>
          <a:ext cx="4804171" cy="10667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tr-TR" sz="2800" kern="1200" dirty="0"/>
            <a:t>İLGİLİ KOMİSYON ÜYESİNE TESLİM ET</a:t>
          </a:r>
        </a:p>
      </dsp:txBody>
      <dsp:txXfrm>
        <a:off x="4865191" y="0"/>
        <a:ext cx="3737372" cy="10667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JP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09600" y="609600"/>
            <a:ext cx="7924800" cy="1774825"/>
          </a:xfrm>
        </p:spPr>
        <p:txBody>
          <a:bodyPr>
            <a:normAutofit fontScale="90000"/>
          </a:bodyPr>
          <a:lstStyle/>
          <a:p>
            <a:r>
              <a:rPr lang="tr-TR" dirty="0"/>
              <a:t>2019 YAZ DÖNEMİ STAJLARI:</a:t>
            </a:r>
            <a:br>
              <a:rPr lang="tr-TR" dirty="0"/>
            </a:br>
            <a:r>
              <a:rPr lang="tr-TR" dirty="0"/>
              <a:t>ÖLÇME – RÖLÖVE, ŞANTİYE ve BÜRO</a:t>
            </a:r>
            <a:br>
              <a:rPr lang="tr-TR" dirty="0"/>
            </a:br>
            <a:endParaRPr lang="tr-TR" dirty="0"/>
          </a:p>
        </p:txBody>
      </p:sp>
      <p:sp>
        <p:nvSpPr>
          <p:cNvPr id="3" name="2 Alt Başlık"/>
          <p:cNvSpPr>
            <a:spLocks noGrp="1"/>
          </p:cNvSpPr>
          <p:nvPr>
            <p:ph type="subTitle" idx="1"/>
          </p:nvPr>
        </p:nvSpPr>
        <p:spPr>
          <a:xfrm>
            <a:off x="1371600" y="3200400"/>
            <a:ext cx="7162800" cy="3505200"/>
          </a:xfrm>
        </p:spPr>
        <p:txBody>
          <a:bodyPr>
            <a:normAutofit/>
          </a:bodyPr>
          <a:lstStyle/>
          <a:p>
            <a:r>
              <a:rPr lang="tr-TR" dirty="0">
                <a:solidFill>
                  <a:schemeClr val="tx1">
                    <a:lumMod val="65000"/>
                    <a:lumOff val="35000"/>
                  </a:schemeClr>
                </a:solidFill>
              </a:rPr>
              <a:t>Deniz DOKGÖZ, </a:t>
            </a:r>
            <a:r>
              <a:rPr lang="tr-TR" i="1" dirty="0">
                <a:solidFill>
                  <a:schemeClr val="tx1">
                    <a:lumMod val="65000"/>
                    <a:lumOff val="35000"/>
                  </a:schemeClr>
                </a:solidFill>
              </a:rPr>
              <a:t>Staj Komisyonu Başkanı</a:t>
            </a:r>
          </a:p>
          <a:p>
            <a:endParaRPr lang="tr-TR" dirty="0">
              <a:solidFill>
                <a:schemeClr val="tx1">
                  <a:lumMod val="50000"/>
                  <a:lumOff val="50000"/>
                </a:schemeClr>
              </a:solidFill>
            </a:endParaRPr>
          </a:p>
          <a:p>
            <a:r>
              <a:rPr lang="tr-TR" dirty="0">
                <a:solidFill>
                  <a:schemeClr val="tx1">
                    <a:lumMod val="50000"/>
                    <a:lumOff val="50000"/>
                  </a:schemeClr>
                </a:solidFill>
              </a:rPr>
              <a:t>Araş. Gör. İlker </a:t>
            </a:r>
            <a:r>
              <a:rPr lang="tr-TR" dirty="0" err="1">
                <a:solidFill>
                  <a:schemeClr val="tx1">
                    <a:lumMod val="50000"/>
                    <a:lumOff val="50000"/>
                  </a:schemeClr>
                </a:solidFill>
              </a:rPr>
              <a:t>Yalıner</a:t>
            </a:r>
            <a:endParaRPr lang="tr-TR" dirty="0">
              <a:solidFill>
                <a:schemeClr val="tx1">
                  <a:lumMod val="50000"/>
                  <a:lumOff val="50000"/>
                </a:schemeClr>
              </a:solidFill>
            </a:endParaRPr>
          </a:p>
          <a:p>
            <a:r>
              <a:rPr lang="tr-TR" dirty="0">
                <a:solidFill>
                  <a:schemeClr val="tx1">
                    <a:lumMod val="50000"/>
                    <a:lumOff val="50000"/>
                  </a:schemeClr>
                </a:solidFill>
              </a:rPr>
              <a:t>Araş. Gör. Özgür Gökmen</a:t>
            </a:r>
          </a:p>
          <a:p>
            <a:r>
              <a:rPr lang="tr-TR" dirty="0">
                <a:solidFill>
                  <a:schemeClr val="tx1">
                    <a:lumMod val="50000"/>
                    <a:lumOff val="50000"/>
                  </a:schemeClr>
                </a:solidFill>
              </a:rPr>
              <a:t>Araş. Gör. </a:t>
            </a:r>
            <a:r>
              <a:rPr lang="tr-TR" dirty="0" err="1">
                <a:solidFill>
                  <a:schemeClr val="tx1">
                    <a:lumMod val="50000"/>
                    <a:lumOff val="50000"/>
                  </a:schemeClr>
                </a:solidFill>
              </a:rPr>
              <a:t>Ahunur</a:t>
            </a:r>
            <a:r>
              <a:rPr lang="tr-TR" dirty="0">
                <a:solidFill>
                  <a:schemeClr val="tx1">
                    <a:lumMod val="50000"/>
                    <a:lumOff val="50000"/>
                  </a:schemeClr>
                </a:solidFill>
              </a:rPr>
              <a:t> </a:t>
            </a:r>
            <a:r>
              <a:rPr lang="tr-TR" dirty="0" err="1">
                <a:solidFill>
                  <a:schemeClr val="tx1">
                    <a:lumMod val="50000"/>
                    <a:lumOff val="50000"/>
                  </a:schemeClr>
                </a:solidFill>
              </a:rPr>
              <a:t>Aşıkoğlu</a:t>
            </a:r>
            <a:endParaRPr lang="tr-TR" dirty="0">
              <a:solidFill>
                <a:schemeClr val="tx1">
                  <a:lumMod val="50000"/>
                  <a:lumOff val="50000"/>
                </a:schemeClr>
              </a:solidFill>
            </a:endParaRPr>
          </a:p>
          <a:p>
            <a:r>
              <a:rPr lang="tr-TR" dirty="0" err="1">
                <a:solidFill>
                  <a:schemeClr val="tx1">
                    <a:lumMod val="50000"/>
                    <a:lumOff val="50000"/>
                  </a:schemeClr>
                </a:solidFill>
              </a:rPr>
              <a:t>Araş</a:t>
            </a:r>
            <a:r>
              <a:rPr lang="tr-TR" dirty="0">
                <a:solidFill>
                  <a:schemeClr val="tx1">
                    <a:lumMod val="50000"/>
                    <a:lumOff val="50000"/>
                  </a:schemeClr>
                </a:solidFill>
              </a:rPr>
              <a:t>. Gör. Fulya Selçuk</a:t>
            </a:r>
          </a:p>
          <a:p>
            <a:endParaRPr lang="tr-TR" dirty="0">
              <a:solidFill>
                <a:schemeClr val="tx1">
                  <a:lumMod val="50000"/>
                  <a:lumOff val="50000"/>
                </a:schemeClr>
              </a:solidFill>
            </a:endParaRP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914400"/>
            <a:ext cx="3263800" cy="1305520"/>
            <a:chOff x="2678" y="109239"/>
            <a:chExt cx="3263800" cy="1305520"/>
          </a:xfrm>
        </p:grpSpPr>
        <p:sp>
          <p:nvSpPr>
            <p:cNvPr id="3" name="2 Köşeli Çift Ayraç"/>
            <p:cNvSpPr/>
            <p:nvPr/>
          </p:nvSpPr>
          <p:spPr>
            <a:xfrm>
              <a:off x="2678" y="109239"/>
              <a:ext cx="3263800" cy="130552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Köşeli Çift Ayraç 4"/>
            <p:cNvSpPr/>
            <p:nvPr/>
          </p:nvSpPr>
          <p:spPr>
            <a:xfrm>
              <a:off x="655438" y="109239"/>
              <a:ext cx="1958280" cy="130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tr-TR" sz="2200" kern="1200" dirty="0"/>
                <a:t>EVRAKLARI DOLDUR</a:t>
              </a:r>
            </a:p>
          </p:txBody>
        </p:sp>
      </p:grpSp>
      <p:graphicFrame>
        <p:nvGraphicFramePr>
          <p:cNvPr id="24578" name="Object 2"/>
          <p:cNvGraphicFramePr>
            <a:graphicFrameLocks noChangeAspect="1"/>
          </p:cNvGraphicFramePr>
          <p:nvPr/>
        </p:nvGraphicFramePr>
        <p:xfrm>
          <a:off x="3505200" y="152400"/>
          <a:ext cx="4327525" cy="6705600"/>
        </p:xfrm>
        <a:graphic>
          <a:graphicData uri="http://schemas.openxmlformats.org/presentationml/2006/ole">
            <mc:AlternateContent xmlns:mc="http://schemas.openxmlformats.org/markup-compatibility/2006">
              <mc:Choice xmlns:v="urn:schemas-microsoft-com:vml" Requires="v">
                <p:oleObj spid="_x0000_s24606" name="Document" r:id="rId3" imgW="5766396" imgH="8936350" progId="Word.Document.8">
                  <p:embed/>
                </p:oleObj>
              </mc:Choice>
              <mc:Fallback>
                <p:oleObj name="Document" r:id="rId3" imgW="5766396" imgH="893635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52400"/>
                        <a:ext cx="43275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Dikdörtgen"/>
          <p:cNvSpPr/>
          <p:nvPr/>
        </p:nvSpPr>
        <p:spPr>
          <a:xfrm>
            <a:off x="4876800" y="2057400"/>
            <a:ext cx="1828800" cy="152400"/>
          </a:xfrm>
          <a:prstGeom prst="rect">
            <a:avLst/>
          </a:prstGeom>
          <a:gradFill>
            <a:gsLst>
              <a:gs pos="0">
                <a:schemeClr val="accent2">
                  <a:shade val="51000"/>
                  <a:satMod val="130000"/>
                  <a:alpha val="30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7 Dikdörtgen"/>
          <p:cNvSpPr/>
          <p:nvPr/>
        </p:nvSpPr>
        <p:spPr>
          <a:xfrm>
            <a:off x="4876800" y="2362200"/>
            <a:ext cx="1828800" cy="76200"/>
          </a:xfrm>
          <a:prstGeom prst="rect">
            <a:avLst/>
          </a:prstGeom>
          <a:gradFill>
            <a:gsLst>
              <a:gs pos="0">
                <a:schemeClr val="accent2">
                  <a:shade val="51000"/>
                  <a:satMod val="130000"/>
                  <a:alpha val="30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9" name="8 Dikdörtgen"/>
          <p:cNvSpPr/>
          <p:nvPr/>
        </p:nvSpPr>
        <p:spPr>
          <a:xfrm>
            <a:off x="4876800" y="2514600"/>
            <a:ext cx="1828800" cy="76200"/>
          </a:xfrm>
          <a:prstGeom prst="rect">
            <a:avLst/>
          </a:prstGeom>
          <a:gradFill>
            <a:gsLst>
              <a:gs pos="0">
                <a:schemeClr val="accent2">
                  <a:shade val="51000"/>
                  <a:satMod val="130000"/>
                  <a:alpha val="30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0" name="9 Dikdörtgen"/>
          <p:cNvSpPr/>
          <p:nvPr/>
        </p:nvSpPr>
        <p:spPr>
          <a:xfrm>
            <a:off x="4876800" y="2743200"/>
            <a:ext cx="1828800" cy="76200"/>
          </a:xfrm>
          <a:prstGeom prst="rect">
            <a:avLst/>
          </a:prstGeom>
          <a:gradFill>
            <a:gsLst>
              <a:gs pos="0">
                <a:schemeClr val="accent2">
                  <a:shade val="51000"/>
                  <a:satMod val="130000"/>
                  <a:alpha val="30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1" name="10 Dikdörtgen"/>
          <p:cNvSpPr/>
          <p:nvPr/>
        </p:nvSpPr>
        <p:spPr>
          <a:xfrm>
            <a:off x="4876800" y="2895600"/>
            <a:ext cx="1828800" cy="76200"/>
          </a:xfrm>
          <a:prstGeom prst="rect">
            <a:avLst/>
          </a:prstGeom>
          <a:gradFill>
            <a:gsLst>
              <a:gs pos="0">
                <a:schemeClr val="accent2">
                  <a:shade val="51000"/>
                  <a:satMod val="130000"/>
                  <a:alpha val="30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2" name="11 Dikdörtgen"/>
          <p:cNvSpPr/>
          <p:nvPr/>
        </p:nvSpPr>
        <p:spPr>
          <a:xfrm>
            <a:off x="4876800" y="3886200"/>
            <a:ext cx="1828800" cy="76200"/>
          </a:xfrm>
          <a:prstGeom prst="rect">
            <a:avLst/>
          </a:prstGeom>
          <a:gradFill>
            <a:gsLst>
              <a:gs pos="0">
                <a:schemeClr val="accent2">
                  <a:shade val="51000"/>
                  <a:satMod val="130000"/>
                  <a:alpha val="30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3" name="12 Dikdörtgen"/>
          <p:cNvSpPr/>
          <p:nvPr/>
        </p:nvSpPr>
        <p:spPr>
          <a:xfrm>
            <a:off x="4876800" y="4114800"/>
            <a:ext cx="1828800" cy="76200"/>
          </a:xfrm>
          <a:prstGeom prst="rect">
            <a:avLst/>
          </a:prstGeom>
          <a:gradFill>
            <a:gsLst>
              <a:gs pos="0">
                <a:schemeClr val="accent2">
                  <a:shade val="51000"/>
                  <a:satMod val="130000"/>
                  <a:alpha val="30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4" name="13 Metin kutusu"/>
          <p:cNvSpPr txBox="1"/>
          <p:nvPr/>
        </p:nvSpPr>
        <p:spPr>
          <a:xfrm>
            <a:off x="0" y="2195185"/>
            <a:ext cx="2590800" cy="4247317"/>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350" dirty="0"/>
              <a:t> 2 adet Kabul Formu</a:t>
            </a:r>
          </a:p>
          <a:p>
            <a:pPr lvl="0"/>
            <a:endParaRPr lang="tr-TR" sz="1350" dirty="0"/>
          </a:p>
          <a:p>
            <a:pPr lvl="0">
              <a:buFont typeface="Arial" pitchFamily="34" charset="0"/>
              <a:buChar char="•"/>
            </a:pPr>
            <a:r>
              <a:rPr lang="tr-TR" sz="1350" dirty="0"/>
              <a:t> 1 adet SGK Bilgi Formu</a:t>
            </a:r>
          </a:p>
          <a:p>
            <a:pPr lvl="0"/>
            <a:endParaRPr lang="tr-TR" sz="1350" dirty="0"/>
          </a:p>
          <a:p>
            <a:pPr lvl="0">
              <a:buFont typeface="Arial" pitchFamily="34" charset="0"/>
              <a:buChar char="•"/>
            </a:pPr>
            <a:r>
              <a:rPr lang="tr-TR" sz="1350" dirty="0"/>
              <a:t> 1 adet Öğrenci Pratik Çalışma ve Staj Fişi</a:t>
            </a:r>
          </a:p>
          <a:p>
            <a:pPr lvl="0"/>
            <a:endParaRPr lang="tr-TR" sz="1350" dirty="0"/>
          </a:p>
          <a:p>
            <a:pPr lvl="0">
              <a:buFont typeface="Arial" pitchFamily="34" charset="0"/>
              <a:buChar char="•"/>
            </a:pPr>
            <a:r>
              <a:rPr lang="tr-TR" sz="1350" dirty="0">
                <a:solidFill>
                  <a:srgbClr val="FF0000"/>
                </a:solidFill>
              </a:rPr>
              <a:t> 2 adet Staj Değerlendirme Formu</a:t>
            </a:r>
          </a:p>
          <a:p>
            <a:pPr lvl="0"/>
            <a:endParaRPr lang="tr-TR" sz="1350" dirty="0"/>
          </a:p>
          <a:p>
            <a:pPr lvl="0">
              <a:buFont typeface="Arial" pitchFamily="34" charset="0"/>
              <a:buChar char="•"/>
            </a:pPr>
            <a:r>
              <a:rPr lang="tr-TR" sz="1350" dirty="0"/>
              <a:t> 1 adet Büro/Şantiye Stajı Zorunluluk Yazısı</a:t>
            </a:r>
          </a:p>
          <a:p>
            <a:pPr lvl="0"/>
            <a:endParaRPr lang="tr-TR" sz="1350" dirty="0"/>
          </a:p>
          <a:p>
            <a:pPr lvl="0">
              <a:buFont typeface="Arial" pitchFamily="34" charset="0"/>
              <a:buChar char="•"/>
            </a:pPr>
            <a:r>
              <a:rPr lang="tr-TR" sz="1350" dirty="0"/>
              <a:t> 1 adet Staj Takip Tablosu</a:t>
            </a:r>
          </a:p>
          <a:p>
            <a:pPr lvl="0">
              <a:buFont typeface="Arial" pitchFamily="34" charset="0"/>
              <a:buChar char="•"/>
            </a:pPr>
            <a:endParaRPr lang="tr-TR" sz="1350" dirty="0"/>
          </a:p>
          <a:p>
            <a:pPr lvl="0">
              <a:buFont typeface="Arial" pitchFamily="34" charset="0"/>
              <a:buChar char="•"/>
            </a:pPr>
            <a:r>
              <a:rPr lang="tr-TR" sz="1350" dirty="0"/>
              <a:t>Nüfus cüzdanı fotokopisi</a:t>
            </a:r>
          </a:p>
          <a:p>
            <a:pPr lvl="0"/>
            <a:endParaRPr lang="tr-TR" sz="1350" dirty="0"/>
          </a:p>
          <a:p>
            <a:pPr lvl="0">
              <a:buFont typeface="Arial" pitchFamily="34" charset="0"/>
              <a:buChar char="•"/>
            </a:pPr>
            <a:r>
              <a:rPr lang="tr-TR" sz="1350" dirty="0"/>
              <a:t> 1 adet A4 boyutlu boş zarf</a:t>
            </a:r>
          </a:p>
          <a:p>
            <a:pPr lvl="0">
              <a:buFont typeface="Arial" pitchFamily="34" charset="0"/>
              <a:buChar char="•"/>
            </a:pPr>
            <a:endParaRPr lang="tr-TR" sz="1350" dirty="0"/>
          </a:p>
          <a:p>
            <a:pPr lvl="0">
              <a:buFont typeface="Arial" pitchFamily="34" charset="0"/>
              <a:buChar char="•"/>
            </a:pPr>
            <a:endParaRPr lang="tr-TR"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914400"/>
            <a:ext cx="3263800" cy="1305520"/>
            <a:chOff x="2678" y="109239"/>
            <a:chExt cx="3263800" cy="1305520"/>
          </a:xfrm>
        </p:grpSpPr>
        <p:sp>
          <p:nvSpPr>
            <p:cNvPr id="3" name="2 Köşeli Çift Ayraç"/>
            <p:cNvSpPr/>
            <p:nvPr/>
          </p:nvSpPr>
          <p:spPr>
            <a:xfrm>
              <a:off x="2678" y="109239"/>
              <a:ext cx="3263800" cy="130552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Köşeli Çift Ayraç 4"/>
            <p:cNvSpPr/>
            <p:nvPr/>
          </p:nvSpPr>
          <p:spPr>
            <a:xfrm>
              <a:off x="655438" y="109239"/>
              <a:ext cx="1958280" cy="130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tr-TR" sz="2200" kern="1200" dirty="0"/>
                <a:t>EVRAKLARI DOLDUR</a:t>
              </a:r>
            </a:p>
          </p:txBody>
        </p:sp>
      </p:grpSp>
      <p:sp>
        <p:nvSpPr>
          <p:cNvPr id="7" name="6 Metin kutusu"/>
          <p:cNvSpPr txBox="1"/>
          <p:nvPr/>
        </p:nvSpPr>
        <p:spPr>
          <a:xfrm>
            <a:off x="0" y="2195185"/>
            <a:ext cx="2590800" cy="4247317"/>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350" dirty="0"/>
              <a:t> 2 adet Kabul Formu</a:t>
            </a:r>
          </a:p>
          <a:p>
            <a:pPr lvl="0"/>
            <a:endParaRPr lang="tr-TR" sz="1350" dirty="0"/>
          </a:p>
          <a:p>
            <a:pPr lvl="0">
              <a:buFont typeface="Arial" pitchFamily="34" charset="0"/>
              <a:buChar char="•"/>
            </a:pPr>
            <a:r>
              <a:rPr lang="tr-TR" sz="1350" dirty="0"/>
              <a:t> 1 adet SGK Bilgi Formu</a:t>
            </a:r>
          </a:p>
          <a:p>
            <a:pPr lvl="0"/>
            <a:endParaRPr lang="tr-TR" sz="1350" dirty="0"/>
          </a:p>
          <a:p>
            <a:pPr lvl="0">
              <a:buFont typeface="Arial" pitchFamily="34" charset="0"/>
              <a:buChar char="•"/>
            </a:pPr>
            <a:r>
              <a:rPr lang="tr-TR" sz="1350" dirty="0"/>
              <a:t> 1 adet Öğrenci Pratik Çalışma ve Staj Fişi</a:t>
            </a:r>
          </a:p>
          <a:p>
            <a:pPr lvl="0"/>
            <a:endParaRPr lang="tr-TR" sz="1350" dirty="0"/>
          </a:p>
          <a:p>
            <a:pPr lvl="0">
              <a:buFont typeface="Arial" pitchFamily="34" charset="0"/>
              <a:buChar char="•"/>
            </a:pPr>
            <a:r>
              <a:rPr lang="tr-TR" sz="1350" dirty="0"/>
              <a:t> 2 adet Staj Değerlendirme Formu</a:t>
            </a:r>
          </a:p>
          <a:p>
            <a:pPr lvl="0"/>
            <a:endParaRPr lang="tr-TR" sz="1350" dirty="0"/>
          </a:p>
          <a:p>
            <a:pPr lvl="0">
              <a:buFont typeface="Arial" pitchFamily="34" charset="0"/>
              <a:buChar char="•"/>
            </a:pPr>
            <a:r>
              <a:rPr lang="tr-TR" sz="1350" dirty="0">
                <a:solidFill>
                  <a:srgbClr val="FF0000"/>
                </a:solidFill>
              </a:rPr>
              <a:t> 1 adet Büro/Şantiye Stajı Zorunluluk Yazısı</a:t>
            </a:r>
          </a:p>
          <a:p>
            <a:pPr lvl="0"/>
            <a:endParaRPr lang="tr-TR" sz="1350" dirty="0"/>
          </a:p>
          <a:p>
            <a:pPr lvl="0">
              <a:buFont typeface="Arial" pitchFamily="34" charset="0"/>
              <a:buChar char="•"/>
            </a:pPr>
            <a:r>
              <a:rPr lang="tr-TR" sz="1350" dirty="0"/>
              <a:t> 1 adet Staj Takip Tablosu</a:t>
            </a:r>
          </a:p>
          <a:p>
            <a:pPr lvl="0">
              <a:buFont typeface="Arial" pitchFamily="34" charset="0"/>
              <a:buChar char="•"/>
            </a:pPr>
            <a:endParaRPr lang="tr-TR" sz="1350" dirty="0"/>
          </a:p>
          <a:p>
            <a:pPr lvl="0">
              <a:buFont typeface="Arial" pitchFamily="34" charset="0"/>
              <a:buChar char="•"/>
            </a:pPr>
            <a:r>
              <a:rPr lang="tr-TR" sz="1350" dirty="0"/>
              <a:t>Nüfus cüzdanı fotokopisi</a:t>
            </a:r>
          </a:p>
          <a:p>
            <a:pPr lvl="0"/>
            <a:endParaRPr lang="tr-TR" sz="1350" dirty="0"/>
          </a:p>
          <a:p>
            <a:pPr lvl="0">
              <a:buFont typeface="Arial" pitchFamily="34" charset="0"/>
              <a:buChar char="•"/>
            </a:pPr>
            <a:r>
              <a:rPr lang="tr-TR" sz="1350" dirty="0"/>
              <a:t> 1 adet A4 boyutlu boş zarf</a:t>
            </a:r>
          </a:p>
          <a:p>
            <a:pPr lvl="0">
              <a:buFont typeface="Arial" pitchFamily="34" charset="0"/>
              <a:buChar char="•"/>
            </a:pPr>
            <a:endParaRPr lang="tr-TR" sz="1350" dirty="0"/>
          </a:p>
          <a:p>
            <a:pPr lvl="0">
              <a:buFont typeface="Arial" pitchFamily="34" charset="0"/>
              <a:buChar char="•"/>
            </a:pPr>
            <a:endParaRPr lang="tr-TR" sz="135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560" y="381000"/>
            <a:ext cx="4248150" cy="5981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914400"/>
            <a:ext cx="3263800" cy="1305520"/>
            <a:chOff x="2678" y="109239"/>
            <a:chExt cx="3263800" cy="1305520"/>
          </a:xfrm>
        </p:grpSpPr>
        <p:sp>
          <p:nvSpPr>
            <p:cNvPr id="3" name="2 Köşeli Çift Ayraç"/>
            <p:cNvSpPr/>
            <p:nvPr/>
          </p:nvSpPr>
          <p:spPr>
            <a:xfrm>
              <a:off x="2678" y="109239"/>
              <a:ext cx="3263800" cy="130552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Köşeli Çift Ayraç 4"/>
            <p:cNvSpPr/>
            <p:nvPr/>
          </p:nvSpPr>
          <p:spPr>
            <a:xfrm>
              <a:off x="655438" y="109239"/>
              <a:ext cx="1958280" cy="130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tr-TR" sz="2200" kern="1200" dirty="0"/>
                <a:t>EVRAKLARI DOLDUR</a:t>
              </a:r>
            </a:p>
          </p:txBody>
        </p:sp>
      </p:grpSp>
      <p:sp>
        <p:nvSpPr>
          <p:cNvPr id="5" name="4 Metin kutusu"/>
          <p:cNvSpPr txBox="1"/>
          <p:nvPr/>
        </p:nvSpPr>
        <p:spPr>
          <a:xfrm>
            <a:off x="0" y="2195185"/>
            <a:ext cx="2590800" cy="4247317"/>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350" dirty="0"/>
              <a:t> 2 adet Kabul Formu</a:t>
            </a:r>
          </a:p>
          <a:p>
            <a:pPr lvl="0"/>
            <a:endParaRPr lang="tr-TR" sz="1350" dirty="0"/>
          </a:p>
          <a:p>
            <a:pPr lvl="0">
              <a:buFont typeface="Arial" pitchFamily="34" charset="0"/>
              <a:buChar char="•"/>
            </a:pPr>
            <a:r>
              <a:rPr lang="tr-TR" sz="1350" dirty="0"/>
              <a:t> 1 adet SGK Bilgi Formu</a:t>
            </a:r>
          </a:p>
          <a:p>
            <a:pPr lvl="0"/>
            <a:endParaRPr lang="tr-TR" sz="1350" dirty="0"/>
          </a:p>
          <a:p>
            <a:pPr lvl="0">
              <a:buFont typeface="Arial" pitchFamily="34" charset="0"/>
              <a:buChar char="•"/>
            </a:pPr>
            <a:r>
              <a:rPr lang="tr-TR" sz="1350" dirty="0"/>
              <a:t> 1 adet Öğrenci Pratik Çalışma ve Staj Fişi</a:t>
            </a:r>
          </a:p>
          <a:p>
            <a:pPr lvl="0"/>
            <a:endParaRPr lang="tr-TR" sz="1350" dirty="0"/>
          </a:p>
          <a:p>
            <a:pPr lvl="0">
              <a:buFont typeface="Arial" pitchFamily="34" charset="0"/>
              <a:buChar char="•"/>
            </a:pPr>
            <a:r>
              <a:rPr lang="tr-TR" sz="1350" dirty="0"/>
              <a:t> 2 adet Staj Değerlendirme Formu</a:t>
            </a:r>
          </a:p>
          <a:p>
            <a:pPr lvl="0"/>
            <a:endParaRPr lang="tr-TR" sz="1350" dirty="0"/>
          </a:p>
          <a:p>
            <a:pPr lvl="0">
              <a:buFont typeface="Arial" pitchFamily="34" charset="0"/>
              <a:buChar char="•"/>
            </a:pPr>
            <a:r>
              <a:rPr lang="tr-TR" sz="1350" dirty="0"/>
              <a:t> 1 adet Büro/Şantiye Stajı Zorunluluk Yazısı</a:t>
            </a:r>
          </a:p>
          <a:p>
            <a:pPr lvl="0"/>
            <a:endParaRPr lang="tr-TR" sz="1350" dirty="0"/>
          </a:p>
          <a:p>
            <a:pPr lvl="0">
              <a:buFont typeface="Arial" pitchFamily="34" charset="0"/>
              <a:buChar char="•"/>
            </a:pPr>
            <a:r>
              <a:rPr lang="tr-TR" sz="1350" dirty="0">
                <a:solidFill>
                  <a:srgbClr val="FF0000"/>
                </a:solidFill>
              </a:rPr>
              <a:t> 1 adet Staj Takip Tablosu</a:t>
            </a:r>
          </a:p>
          <a:p>
            <a:pPr lvl="0">
              <a:buFont typeface="Arial" pitchFamily="34" charset="0"/>
              <a:buChar char="•"/>
            </a:pPr>
            <a:endParaRPr lang="tr-TR" sz="1350" dirty="0"/>
          </a:p>
          <a:p>
            <a:pPr lvl="0">
              <a:buFont typeface="Arial" pitchFamily="34" charset="0"/>
              <a:buChar char="•"/>
            </a:pPr>
            <a:r>
              <a:rPr lang="tr-TR" sz="1350" dirty="0"/>
              <a:t>Nüfus cüzdanı fotokopisi</a:t>
            </a:r>
          </a:p>
          <a:p>
            <a:pPr lvl="0"/>
            <a:endParaRPr lang="tr-TR" sz="1350" dirty="0"/>
          </a:p>
          <a:p>
            <a:pPr lvl="0">
              <a:buFont typeface="Arial" pitchFamily="34" charset="0"/>
              <a:buChar char="•"/>
            </a:pPr>
            <a:r>
              <a:rPr lang="tr-TR" sz="1350" dirty="0"/>
              <a:t> 1 adet A4 boyutlu boş zarf</a:t>
            </a:r>
          </a:p>
          <a:p>
            <a:pPr lvl="0">
              <a:buFont typeface="Arial" pitchFamily="34" charset="0"/>
              <a:buChar char="•"/>
            </a:pPr>
            <a:endParaRPr lang="tr-TR" sz="1350" dirty="0"/>
          </a:p>
          <a:p>
            <a:pPr lvl="0">
              <a:buFont typeface="Arial" pitchFamily="34" charset="0"/>
              <a:buChar char="•"/>
            </a:pPr>
            <a:endParaRPr lang="tr-TR" sz="1350" dirty="0"/>
          </a:p>
        </p:txBody>
      </p:sp>
      <p:graphicFrame>
        <p:nvGraphicFramePr>
          <p:cNvPr id="27650" name="Object 2"/>
          <p:cNvGraphicFramePr>
            <a:graphicFrameLocks noChangeAspect="1"/>
          </p:cNvGraphicFramePr>
          <p:nvPr/>
        </p:nvGraphicFramePr>
        <p:xfrm>
          <a:off x="2971800" y="2133600"/>
          <a:ext cx="6001871" cy="4637809"/>
        </p:xfrm>
        <a:graphic>
          <a:graphicData uri="http://schemas.openxmlformats.org/presentationml/2006/ole">
            <mc:AlternateContent xmlns:mc="http://schemas.openxmlformats.org/markup-compatibility/2006">
              <mc:Choice xmlns:v="urn:schemas-microsoft-com:vml" Requires="v">
                <p:oleObj spid="_x0000_s27678" name="Acrobat Document" r:id="rId3" imgW="7543800" imgH="5829300" progId="AcroExch.Document.DC">
                  <p:embed/>
                </p:oleObj>
              </mc:Choice>
              <mc:Fallback>
                <p:oleObj name="Acrobat Document" r:id="rId3" imgW="7543800" imgH="5829300" progId="AcroExch.Document.DC">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133600"/>
                        <a:ext cx="6001871" cy="463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0" y="1143000"/>
            <a:ext cx="3263800" cy="1305520"/>
            <a:chOff x="2678" y="109239"/>
            <a:chExt cx="3263800" cy="1305520"/>
          </a:xfrm>
        </p:grpSpPr>
        <p:sp>
          <p:nvSpPr>
            <p:cNvPr id="5" name="4 Köşeli Çift Ayraç"/>
            <p:cNvSpPr/>
            <p:nvPr/>
          </p:nvSpPr>
          <p:spPr>
            <a:xfrm>
              <a:off x="2678" y="109239"/>
              <a:ext cx="3263800" cy="130552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Köşeli Çift Ayraç 4"/>
            <p:cNvSpPr/>
            <p:nvPr/>
          </p:nvSpPr>
          <p:spPr>
            <a:xfrm>
              <a:off x="655438" y="109239"/>
              <a:ext cx="1958280" cy="130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tr-TR" sz="2200" kern="1200" dirty="0"/>
                <a:t>EVRAKLARI DOLDUR</a:t>
              </a:r>
            </a:p>
          </p:txBody>
        </p:sp>
      </p:grpSp>
      <p:sp>
        <p:nvSpPr>
          <p:cNvPr id="7" name="1 Başlık"/>
          <p:cNvSpPr txBox="1">
            <a:spLocks/>
          </p:cNvSpPr>
          <p:nvPr/>
        </p:nvSpPr>
        <p:spPr>
          <a:xfrm>
            <a:off x="4572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a:ln>
                  <a:noFill/>
                </a:ln>
                <a:solidFill>
                  <a:schemeClr val="tx1"/>
                </a:solidFill>
                <a:effectLst/>
                <a:uLnTx/>
                <a:uFillTx/>
                <a:latin typeface="+mj-lt"/>
                <a:ea typeface="+mj-ea"/>
                <a:cs typeface="+mj-cs"/>
              </a:rPr>
              <a:t>STAJ BAŞVURUSU İŞLEMLERİ</a:t>
            </a:r>
          </a:p>
        </p:txBody>
      </p:sp>
      <p:grpSp>
        <p:nvGrpSpPr>
          <p:cNvPr id="8" name="7 Grup"/>
          <p:cNvGrpSpPr/>
          <p:nvPr/>
        </p:nvGrpSpPr>
        <p:grpSpPr>
          <a:xfrm>
            <a:off x="2895600" y="1143000"/>
            <a:ext cx="3263800" cy="1305520"/>
            <a:chOff x="3092499" y="109239"/>
            <a:chExt cx="3263800" cy="1305520"/>
          </a:xfrm>
        </p:grpSpPr>
        <p:sp>
          <p:nvSpPr>
            <p:cNvPr id="9" name="8 Köşeli Çift Ayraç"/>
            <p:cNvSpPr/>
            <p:nvPr/>
          </p:nvSpPr>
          <p:spPr>
            <a:xfrm>
              <a:off x="3092499" y="109239"/>
              <a:ext cx="3263800" cy="130552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Köşeli Çift Ayraç 4"/>
            <p:cNvSpPr/>
            <p:nvPr/>
          </p:nvSpPr>
          <p:spPr>
            <a:xfrm>
              <a:off x="3592859" y="109239"/>
              <a:ext cx="1958280" cy="130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tr-TR" sz="2200" kern="1200" dirty="0"/>
                <a:t>İLGİLİ KOMİSYON ÜYESİNE TESLİM ET</a:t>
              </a:r>
            </a:p>
          </p:txBody>
        </p:sp>
      </p:grpSp>
      <p:grpSp>
        <p:nvGrpSpPr>
          <p:cNvPr id="11" name="10 Grup"/>
          <p:cNvGrpSpPr/>
          <p:nvPr/>
        </p:nvGrpSpPr>
        <p:grpSpPr>
          <a:xfrm>
            <a:off x="5880200" y="1143000"/>
            <a:ext cx="3263800" cy="1305520"/>
            <a:chOff x="5877520" y="109239"/>
            <a:chExt cx="3263800" cy="1305520"/>
          </a:xfrm>
        </p:grpSpPr>
        <p:sp>
          <p:nvSpPr>
            <p:cNvPr id="12" name="11 Köşeli Çift Ayraç"/>
            <p:cNvSpPr/>
            <p:nvPr/>
          </p:nvSpPr>
          <p:spPr>
            <a:xfrm>
              <a:off x="5877520" y="109239"/>
              <a:ext cx="3263800" cy="130552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Köşeli Çift Ayraç 4"/>
            <p:cNvSpPr/>
            <p:nvPr/>
          </p:nvSpPr>
          <p:spPr>
            <a:xfrm>
              <a:off x="6530280" y="109239"/>
              <a:ext cx="1958280" cy="130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tr-TR" sz="2200" kern="1200" dirty="0"/>
                <a:t>FORMLARI KOMİSYON ÜYESİNDEN GERİ AL</a:t>
              </a:r>
            </a:p>
          </p:txBody>
        </p:sp>
      </p:grpSp>
      <p:sp>
        <p:nvSpPr>
          <p:cNvPr id="14" name="13 Metin kutusu"/>
          <p:cNvSpPr txBox="1"/>
          <p:nvPr/>
        </p:nvSpPr>
        <p:spPr>
          <a:xfrm>
            <a:off x="0" y="2438401"/>
            <a:ext cx="5486400" cy="3154710"/>
          </a:xfrm>
          <a:prstGeom prst="rect">
            <a:avLst/>
          </a:prstGeom>
          <a:solidFill>
            <a:schemeClr val="accent1">
              <a:alpha val="48000"/>
            </a:schemeClr>
          </a:solidFill>
        </p:spPr>
        <p:txBody>
          <a:bodyPr wrap="square" rtlCol="0">
            <a:spAutoFit/>
          </a:bodyPr>
          <a:lstStyle/>
          <a:p>
            <a:pPr lvl="0" algn="ctr"/>
            <a:r>
              <a:rPr lang="tr-TR" b="1" dirty="0"/>
              <a:t>10-11-12 Haziran 2019</a:t>
            </a:r>
          </a:p>
          <a:p>
            <a:pPr lvl="0" algn="ctr"/>
            <a:r>
              <a:rPr lang="tr-TR" b="1" dirty="0"/>
              <a:t>Saat aralıkları öğretim elemanlarının programına uygun olacak şekilde açıklanacaktır.</a:t>
            </a:r>
          </a:p>
          <a:p>
            <a:pPr lvl="0"/>
            <a:endParaRPr lang="tr-TR" sz="1300" dirty="0"/>
          </a:p>
          <a:p>
            <a:pPr lvl="0"/>
            <a:r>
              <a:rPr lang="tr-TR" sz="1200" dirty="0">
                <a:solidFill>
                  <a:srgbClr val="C00000"/>
                </a:solidFill>
              </a:rPr>
              <a:t>Ölçme ve </a:t>
            </a:r>
            <a:r>
              <a:rPr lang="tr-TR" sz="1200" dirty="0" err="1">
                <a:solidFill>
                  <a:srgbClr val="C00000"/>
                </a:solidFill>
              </a:rPr>
              <a:t>Rölöve</a:t>
            </a:r>
            <a:r>
              <a:rPr lang="tr-TR" sz="1200" dirty="0">
                <a:solidFill>
                  <a:srgbClr val="C00000"/>
                </a:solidFill>
              </a:rPr>
              <a:t> Stajı (Tek </a:t>
            </a:r>
            <a:r>
              <a:rPr lang="tr-TR" sz="1200" dirty="0" err="1">
                <a:solidFill>
                  <a:srgbClr val="C00000"/>
                </a:solidFill>
              </a:rPr>
              <a:t>No’lu</a:t>
            </a:r>
            <a:r>
              <a:rPr lang="tr-TR" sz="1200" dirty="0">
                <a:solidFill>
                  <a:srgbClr val="C00000"/>
                </a:solidFill>
              </a:rPr>
              <a:t> öğrenciler): </a:t>
            </a:r>
            <a:r>
              <a:rPr lang="tr-TR" sz="1200" dirty="0"/>
              <a:t>Araş.Gör. A. İlker YALINER</a:t>
            </a:r>
          </a:p>
          <a:p>
            <a:r>
              <a:rPr lang="tr-TR" sz="1200" dirty="0">
                <a:solidFill>
                  <a:srgbClr val="C00000"/>
                </a:solidFill>
              </a:rPr>
              <a:t>Ölçme ve </a:t>
            </a:r>
            <a:r>
              <a:rPr lang="tr-TR" sz="1200" dirty="0" err="1">
                <a:solidFill>
                  <a:srgbClr val="C00000"/>
                </a:solidFill>
              </a:rPr>
              <a:t>Rölöve</a:t>
            </a:r>
            <a:r>
              <a:rPr lang="tr-TR" sz="1200" dirty="0">
                <a:solidFill>
                  <a:srgbClr val="C00000"/>
                </a:solidFill>
              </a:rPr>
              <a:t> Stajı (Çift </a:t>
            </a:r>
            <a:r>
              <a:rPr lang="tr-TR" sz="1200" dirty="0" err="1">
                <a:solidFill>
                  <a:srgbClr val="C00000"/>
                </a:solidFill>
              </a:rPr>
              <a:t>No’lu</a:t>
            </a:r>
            <a:r>
              <a:rPr lang="tr-TR" sz="1200" dirty="0">
                <a:solidFill>
                  <a:srgbClr val="C00000"/>
                </a:solidFill>
              </a:rPr>
              <a:t> öğrenciler): </a:t>
            </a:r>
            <a:r>
              <a:rPr lang="tr-TR" sz="1200" dirty="0" err="1"/>
              <a:t>Araş.Gör</a:t>
            </a:r>
            <a:r>
              <a:rPr lang="tr-TR" sz="1200" dirty="0"/>
              <a:t>. Necibe VATANSEVER</a:t>
            </a:r>
          </a:p>
          <a:p>
            <a:endParaRPr lang="tr-TR" sz="1200" dirty="0"/>
          </a:p>
          <a:p>
            <a:pPr lvl="0"/>
            <a:r>
              <a:rPr lang="tr-TR" sz="1200" dirty="0">
                <a:solidFill>
                  <a:srgbClr val="C00000"/>
                </a:solidFill>
              </a:rPr>
              <a:t>Şantiye Stajı (Tek </a:t>
            </a:r>
            <a:r>
              <a:rPr lang="tr-TR" sz="1200" dirty="0" err="1">
                <a:solidFill>
                  <a:srgbClr val="C00000"/>
                </a:solidFill>
              </a:rPr>
              <a:t>No’lu</a:t>
            </a:r>
            <a:r>
              <a:rPr lang="tr-TR" sz="1200" dirty="0">
                <a:solidFill>
                  <a:srgbClr val="C00000"/>
                </a:solidFill>
              </a:rPr>
              <a:t> öğrenciler): </a:t>
            </a:r>
            <a:r>
              <a:rPr lang="tr-TR" sz="1200" dirty="0" err="1"/>
              <a:t>Araş.Gör</a:t>
            </a:r>
            <a:r>
              <a:rPr lang="tr-TR" sz="1200" dirty="0"/>
              <a:t>. Özgür GÖKMEN</a:t>
            </a:r>
          </a:p>
          <a:p>
            <a:r>
              <a:rPr lang="tr-TR" sz="1200" dirty="0">
                <a:solidFill>
                  <a:srgbClr val="C00000"/>
                </a:solidFill>
              </a:rPr>
              <a:t>Şantiye Stajı (Çift </a:t>
            </a:r>
            <a:r>
              <a:rPr lang="tr-TR" sz="1200" dirty="0" err="1">
                <a:solidFill>
                  <a:srgbClr val="C00000"/>
                </a:solidFill>
              </a:rPr>
              <a:t>No’lu</a:t>
            </a:r>
            <a:r>
              <a:rPr lang="tr-TR" sz="1200" dirty="0">
                <a:solidFill>
                  <a:srgbClr val="C00000"/>
                </a:solidFill>
              </a:rPr>
              <a:t> öğrenciler): </a:t>
            </a:r>
            <a:r>
              <a:rPr lang="tr-TR" sz="1200" dirty="0" err="1"/>
              <a:t>Araş.Gör</a:t>
            </a:r>
            <a:r>
              <a:rPr lang="tr-TR" sz="1200" dirty="0"/>
              <a:t>. Nurten ÖZDEMİR</a:t>
            </a:r>
          </a:p>
          <a:p>
            <a:pPr lvl="0"/>
            <a:endParaRPr lang="tr-TR" sz="1200" dirty="0"/>
          </a:p>
          <a:p>
            <a:pPr lvl="0"/>
            <a:r>
              <a:rPr lang="tr-TR" sz="1200" dirty="0">
                <a:solidFill>
                  <a:srgbClr val="C00000"/>
                </a:solidFill>
              </a:rPr>
              <a:t>Büro Stajı (Tek </a:t>
            </a:r>
            <a:r>
              <a:rPr lang="tr-TR" sz="1200" dirty="0" err="1">
                <a:solidFill>
                  <a:srgbClr val="C00000"/>
                </a:solidFill>
              </a:rPr>
              <a:t>No’lu</a:t>
            </a:r>
            <a:r>
              <a:rPr lang="tr-TR" sz="1200" dirty="0">
                <a:solidFill>
                  <a:srgbClr val="C00000"/>
                </a:solidFill>
              </a:rPr>
              <a:t> öğrenciler): </a:t>
            </a:r>
            <a:r>
              <a:rPr lang="tr-TR" sz="1200" dirty="0"/>
              <a:t>Araş.Gör. </a:t>
            </a:r>
            <a:r>
              <a:rPr lang="tr-TR" sz="1200" dirty="0" err="1"/>
              <a:t>Ahunur</a:t>
            </a:r>
            <a:r>
              <a:rPr lang="tr-TR" sz="1200" dirty="0"/>
              <a:t> AŞIKOĞLU</a:t>
            </a:r>
          </a:p>
          <a:p>
            <a:r>
              <a:rPr lang="tr-TR" sz="1200" dirty="0">
                <a:solidFill>
                  <a:srgbClr val="C00000"/>
                </a:solidFill>
              </a:rPr>
              <a:t>Büro Stajı (Tek </a:t>
            </a:r>
            <a:r>
              <a:rPr lang="tr-TR" sz="1200" dirty="0" err="1">
                <a:solidFill>
                  <a:srgbClr val="C00000"/>
                </a:solidFill>
              </a:rPr>
              <a:t>No’lu</a:t>
            </a:r>
            <a:r>
              <a:rPr lang="tr-TR" sz="1200" dirty="0">
                <a:solidFill>
                  <a:srgbClr val="C00000"/>
                </a:solidFill>
              </a:rPr>
              <a:t> öğrenciler): </a:t>
            </a:r>
            <a:r>
              <a:rPr lang="tr-TR" sz="1200" dirty="0" err="1"/>
              <a:t>Araş.Gör</a:t>
            </a:r>
            <a:r>
              <a:rPr lang="tr-TR" sz="1200" dirty="0"/>
              <a:t>. Rabia AKGÜL</a:t>
            </a:r>
          </a:p>
          <a:p>
            <a:pPr lvl="0"/>
            <a:endParaRPr lang="tr-TR" sz="1200" dirty="0"/>
          </a:p>
          <a:p>
            <a:pPr lvl="0"/>
            <a:r>
              <a:rPr lang="tr-TR" sz="1200" dirty="0">
                <a:solidFill>
                  <a:srgbClr val="C00000"/>
                </a:solidFill>
              </a:rPr>
              <a:t>İç Mimarlık Şantiye ve Büro Stajı (Tek </a:t>
            </a:r>
            <a:r>
              <a:rPr lang="tr-TR" sz="1200" dirty="0" err="1">
                <a:solidFill>
                  <a:srgbClr val="C00000"/>
                </a:solidFill>
              </a:rPr>
              <a:t>No’lu</a:t>
            </a:r>
            <a:r>
              <a:rPr lang="tr-TR" sz="1200" dirty="0">
                <a:solidFill>
                  <a:srgbClr val="C00000"/>
                </a:solidFill>
              </a:rPr>
              <a:t> öğrenciler): </a:t>
            </a:r>
            <a:r>
              <a:rPr lang="tr-TR" sz="1200" dirty="0"/>
              <a:t>Araş.Gör. Fulya SELÇUK</a:t>
            </a:r>
          </a:p>
          <a:p>
            <a:r>
              <a:rPr lang="tr-TR" sz="1200" dirty="0">
                <a:solidFill>
                  <a:srgbClr val="C00000"/>
                </a:solidFill>
              </a:rPr>
              <a:t>İç Mimarlık Şantiye ve Büro Stajı (Çift </a:t>
            </a:r>
            <a:r>
              <a:rPr lang="tr-TR" sz="1200" dirty="0" err="1">
                <a:solidFill>
                  <a:srgbClr val="C00000"/>
                </a:solidFill>
              </a:rPr>
              <a:t>No’lu</a:t>
            </a:r>
            <a:r>
              <a:rPr lang="tr-TR" sz="1200" dirty="0">
                <a:solidFill>
                  <a:srgbClr val="C00000"/>
                </a:solidFill>
              </a:rPr>
              <a:t> öğrenciler): </a:t>
            </a:r>
            <a:r>
              <a:rPr lang="tr-TR" sz="1200" dirty="0" err="1"/>
              <a:t>Araş.Gör</a:t>
            </a:r>
            <a:r>
              <a:rPr lang="tr-TR" sz="1200" dirty="0"/>
              <a:t>. Rafet UTKU</a:t>
            </a:r>
          </a:p>
        </p:txBody>
      </p:sp>
      <p:sp>
        <p:nvSpPr>
          <p:cNvPr id="15" name="14 Metin kutusu"/>
          <p:cNvSpPr txBox="1"/>
          <p:nvPr/>
        </p:nvSpPr>
        <p:spPr>
          <a:xfrm>
            <a:off x="5943600" y="2438400"/>
            <a:ext cx="2514600" cy="2862322"/>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400" dirty="0"/>
              <a:t> 1 adet Kabul Formu</a:t>
            </a:r>
          </a:p>
          <a:p>
            <a:pPr lvl="0"/>
            <a:endParaRPr lang="tr-TR" sz="1400" dirty="0"/>
          </a:p>
          <a:p>
            <a:pPr lvl="0">
              <a:buFont typeface="Arial" pitchFamily="34" charset="0"/>
              <a:buChar char="•"/>
            </a:pPr>
            <a:r>
              <a:rPr lang="tr-TR" sz="1400" dirty="0"/>
              <a:t> 1 adet Öğrenci Pratik Çalışma ve Staj Fişi</a:t>
            </a:r>
          </a:p>
          <a:p>
            <a:pPr lvl="0"/>
            <a:endParaRPr lang="tr-TR" sz="1400" dirty="0"/>
          </a:p>
          <a:p>
            <a:pPr lvl="0">
              <a:buFont typeface="Arial" pitchFamily="34" charset="0"/>
              <a:buChar char="•"/>
            </a:pPr>
            <a:r>
              <a:rPr lang="tr-TR" sz="1400" dirty="0"/>
              <a:t> 1 adet Büro/Şantiye Stajı Zorunluluk Yazısı</a:t>
            </a:r>
          </a:p>
          <a:p>
            <a:pPr lvl="0">
              <a:buFont typeface="Arial" pitchFamily="34" charset="0"/>
              <a:buChar char="•"/>
            </a:pPr>
            <a:endParaRPr lang="tr-TR" sz="1400" dirty="0"/>
          </a:p>
          <a:p>
            <a:pPr lvl="0">
              <a:buFont typeface="Arial" pitchFamily="34" charset="0"/>
              <a:buChar char="•"/>
            </a:pPr>
            <a:r>
              <a:rPr lang="tr-TR" sz="1400" dirty="0"/>
              <a:t>1 adet Staj takip Tablosu</a:t>
            </a:r>
          </a:p>
          <a:p>
            <a:pPr lvl="0"/>
            <a:endParaRPr lang="tr-TR" sz="1400" dirty="0"/>
          </a:p>
          <a:p>
            <a:pPr lvl="0">
              <a:buFont typeface="Arial" pitchFamily="34" charset="0"/>
              <a:buChar char="•"/>
            </a:pPr>
            <a:r>
              <a:rPr lang="tr-TR" sz="1400" dirty="0"/>
              <a:t> 1 adet A4 boyutlu boş zarf (kapalı, imzalı, kaşeli)</a:t>
            </a:r>
          </a:p>
          <a:p>
            <a:endParaRPr lang="tr-T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STAJ SÜRECİ İŞLEMLERİ</a:t>
            </a:r>
          </a:p>
        </p:txBody>
      </p:sp>
      <p:graphicFrame>
        <p:nvGraphicFramePr>
          <p:cNvPr id="4" name="3 İçerik Yer Tutucusu"/>
          <p:cNvGraphicFramePr>
            <a:graphicFrameLocks noGrp="1"/>
          </p:cNvGraphicFramePr>
          <p:nvPr>
            <p:ph idx="1"/>
          </p:nvPr>
        </p:nvGraphicFramePr>
        <p:xfrm>
          <a:off x="0" y="1066800"/>
          <a:ext cx="96774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etin kutusu"/>
          <p:cNvSpPr txBox="1"/>
          <p:nvPr/>
        </p:nvSpPr>
        <p:spPr>
          <a:xfrm>
            <a:off x="0" y="2286000"/>
            <a:ext cx="1676400" cy="1569660"/>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400" dirty="0"/>
              <a:t> 1 adet Staj Kabul Formu</a:t>
            </a:r>
          </a:p>
          <a:p>
            <a:pPr lvl="0">
              <a:buFont typeface="Arial" pitchFamily="34" charset="0"/>
              <a:buChar char="•"/>
            </a:pPr>
            <a:endParaRPr lang="tr-TR" sz="1400" dirty="0"/>
          </a:p>
          <a:p>
            <a:pPr lvl="0">
              <a:buFont typeface="Arial" pitchFamily="34" charset="0"/>
              <a:buChar char="•"/>
            </a:pPr>
            <a:r>
              <a:rPr lang="tr-TR" sz="1400" dirty="0"/>
              <a:t>1 adet Staj Takip Tablosu</a:t>
            </a:r>
          </a:p>
          <a:p>
            <a:pPr lvl="0"/>
            <a:endParaRPr lang="tr-TR" sz="1400" dirty="0"/>
          </a:p>
          <a:p>
            <a:endParaRPr lang="tr-T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1371600"/>
            <a:ext cx="2102755" cy="841102"/>
            <a:chOff x="1752601" y="381004"/>
            <a:chExt cx="2102755" cy="841102"/>
          </a:xfrm>
        </p:grpSpPr>
        <p:sp>
          <p:nvSpPr>
            <p:cNvPr id="3" name="2 Köşeli Çift Ayraç"/>
            <p:cNvSpPr/>
            <p:nvPr/>
          </p:nvSpPr>
          <p:spPr>
            <a:xfrm>
              <a:off x="1752601" y="381004"/>
              <a:ext cx="2102755" cy="84110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Köşeli Çift Ayraç 4"/>
            <p:cNvSpPr/>
            <p:nvPr/>
          </p:nvSpPr>
          <p:spPr>
            <a:xfrm>
              <a:off x="2173152" y="381004"/>
              <a:ext cx="1261653" cy="841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tr-TR" sz="1300" kern="1200" dirty="0"/>
                <a:t>STAJ DEFTERİNİ YAZ</a:t>
              </a:r>
            </a:p>
          </p:txBody>
        </p:sp>
      </p:grpSp>
      <p:sp>
        <p:nvSpPr>
          <p:cNvPr id="5" name="4 Metin kutusu"/>
          <p:cNvSpPr txBox="1"/>
          <p:nvPr/>
        </p:nvSpPr>
        <p:spPr>
          <a:xfrm>
            <a:off x="0" y="2209800"/>
            <a:ext cx="1676400" cy="923330"/>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400" dirty="0"/>
              <a:t> Defteri yazarken kurallara uymaya dikkat edilecektir.</a:t>
            </a:r>
          </a:p>
          <a:p>
            <a:endParaRPr lang="tr-TR" sz="1200" dirty="0"/>
          </a:p>
        </p:txBody>
      </p:sp>
      <p:sp>
        <p:nvSpPr>
          <p:cNvPr id="6" name="1 Başlık"/>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a:ln>
                  <a:noFill/>
                </a:ln>
                <a:solidFill>
                  <a:schemeClr val="tx1"/>
                </a:solidFill>
                <a:effectLst/>
                <a:uLnTx/>
                <a:uFillTx/>
                <a:latin typeface="+mj-lt"/>
                <a:ea typeface="+mj-ea"/>
                <a:cs typeface="+mj-cs"/>
              </a:rPr>
              <a:t>STAJ SÜRECİ İŞLEMLERİ</a:t>
            </a:r>
          </a:p>
        </p:txBody>
      </p:sp>
      <p:sp>
        <p:nvSpPr>
          <p:cNvPr id="7" name="6 Dikdörtgen"/>
          <p:cNvSpPr/>
          <p:nvPr/>
        </p:nvSpPr>
        <p:spPr>
          <a:xfrm>
            <a:off x="2286000" y="948690"/>
            <a:ext cx="6858000" cy="4616648"/>
          </a:xfrm>
          <a:prstGeom prst="rect">
            <a:avLst/>
          </a:prstGeom>
        </p:spPr>
        <p:txBody>
          <a:bodyPr wrap="square">
            <a:spAutoFit/>
          </a:bodyPr>
          <a:lstStyle/>
          <a:p>
            <a:pPr>
              <a:buNone/>
            </a:pPr>
            <a:r>
              <a:rPr lang="tr-TR" sz="1400" b="1" dirty="0"/>
              <a:t>GÖZLENMESİ VE AKTARILMASI İSTENENLER: </a:t>
            </a:r>
          </a:p>
          <a:p>
            <a:pPr>
              <a:buNone/>
            </a:pPr>
            <a:endParaRPr lang="tr-TR" sz="1400" b="1" dirty="0"/>
          </a:p>
          <a:p>
            <a:pPr algn="just"/>
            <a:r>
              <a:rPr lang="tr-TR" sz="1400" b="1" u="sng" dirty="0">
                <a:solidFill>
                  <a:schemeClr val="accent1"/>
                </a:solidFill>
              </a:rPr>
              <a:t>ŞANTİYE STAJI</a:t>
            </a:r>
          </a:p>
          <a:p>
            <a:pPr algn="just"/>
            <a:endParaRPr lang="tr-TR" sz="1400" b="1" u="sng" dirty="0">
              <a:solidFill>
                <a:schemeClr val="accent1"/>
              </a:solidFill>
            </a:endParaRPr>
          </a:p>
          <a:p>
            <a:pPr algn="just"/>
            <a:r>
              <a:rPr lang="tr-TR" sz="1400" b="1" u="sng" dirty="0">
                <a:solidFill>
                  <a:schemeClr val="accent1"/>
                </a:solidFill>
              </a:rPr>
              <a:t>Mimarlık Bölümü Staj Esasları Madde;</a:t>
            </a:r>
          </a:p>
          <a:p>
            <a:pPr algn="just"/>
            <a:endParaRPr lang="tr-TR" sz="1400" b="1" u="sng" dirty="0">
              <a:solidFill>
                <a:schemeClr val="accent1"/>
              </a:solidFill>
            </a:endParaRPr>
          </a:p>
          <a:p>
            <a:pPr algn="just">
              <a:buNone/>
            </a:pPr>
            <a:r>
              <a:rPr lang="tr-TR" sz="1400" b="1" dirty="0"/>
              <a:t>4.2.1. Şantiye Stajı Birinci öğrenim yılı sonunda yapılan stajdır. Toplam 6 haftadır (36 işgünü). Bu staj, duvarcılık, beton hazırlaması ve dökümü, demir işçiliği, kalıp imalatı ve çatı uygulamalarını kapsar. </a:t>
            </a:r>
          </a:p>
          <a:p>
            <a:pPr>
              <a:buNone/>
            </a:pPr>
            <a:endParaRPr lang="tr-TR" sz="1400" b="1" dirty="0"/>
          </a:p>
          <a:p>
            <a:r>
              <a:rPr lang="tr-TR" sz="1400" dirty="0"/>
              <a:t> </a:t>
            </a:r>
          </a:p>
          <a:p>
            <a:pPr>
              <a:buFont typeface="Wingdings" pitchFamily="2" charset="2"/>
              <a:buChar char="v"/>
            </a:pPr>
            <a:r>
              <a:rPr lang="tr-TR" sz="1400" dirty="0"/>
              <a:t> </a:t>
            </a:r>
            <a:r>
              <a:rPr lang="tr-TR" sz="1400" dirty="0">
                <a:solidFill>
                  <a:srgbClr val="FF0000"/>
                </a:solidFill>
              </a:rPr>
              <a:t>Bu etapların tamamının aynı staj dönemi içerisinde görülmesi mümkün olamayabileceği için bu aşamalardan en az 3’ünün tamamlanması yeterli kabul edilecektir. Öğrenci staj içeriği gereklerini yerine getirmek koşuluyla şantiye işleri sırasında ince işçilik </a:t>
            </a:r>
            <a:r>
              <a:rPr lang="tr-TR" sz="1400" dirty="0" err="1">
                <a:solidFill>
                  <a:srgbClr val="FF0000"/>
                </a:solidFill>
              </a:rPr>
              <a:t>vb</a:t>
            </a:r>
            <a:r>
              <a:rPr lang="tr-TR" sz="1400" dirty="0">
                <a:solidFill>
                  <a:srgbClr val="FF0000"/>
                </a:solidFill>
              </a:rPr>
              <a:t> diğer çalışmaları da inceleyebilir. Ancak stajın ağırlığının bölüm staj esaslarına uygun olması gerektiği unutulmamalıdır.</a:t>
            </a:r>
          </a:p>
          <a:p>
            <a:pPr>
              <a:buFont typeface="Wingdings" pitchFamily="2" charset="2"/>
              <a:buChar char="v"/>
            </a:pPr>
            <a:r>
              <a:rPr lang="tr-TR" sz="1400" dirty="0"/>
              <a:t> Yapı Denetim Şirketi’nde ve Belediyelerde  yapılan stajlar kabul edilmeyecektir. </a:t>
            </a:r>
          </a:p>
          <a:p>
            <a:pPr>
              <a:buFont typeface="Wingdings" pitchFamily="2" charset="2"/>
              <a:buChar char="v"/>
            </a:pPr>
            <a:r>
              <a:rPr lang="tr-TR" sz="1400" dirty="0">
                <a:solidFill>
                  <a:srgbClr val="FF0000"/>
                </a:solidFill>
              </a:rPr>
              <a:t>Staj içeriğine sahip olan ve staj süresinin tamamını içeren yaz okulları, atölye çalışmaları vb. alanlarda yapılacak stajlar başvuru öncesi gerekli bilgiler ile başvurulması koşuluyla geçerli sayılacaktır.</a:t>
            </a:r>
          </a:p>
          <a:p>
            <a:pPr>
              <a:buNone/>
            </a:pPr>
            <a:endParaRPr lang="tr-TR" sz="1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1371600"/>
            <a:ext cx="2102755" cy="841102"/>
            <a:chOff x="1752601" y="381004"/>
            <a:chExt cx="2102755" cy="841102"/>
          </a:xfrm>
        </p:grpSpPr>
        <p:sp>
          <p:nvSpPr>
            <p:cNvPr id="3" name="2 Köşeli Çift Ayraç"/>
            <p:cNvSpPr/>
            <p:nvPr/>
          </p:nvSpPr>
          <p:spPr>
            <a:xfrm>
              <a:off x="1752601" y="381004"/>
              <a:ext cx="2102755" cy="84110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Köşeli Çift Ayraç 4"/>
            <p:cNvSpPr/>
            <p:nvPr/>
          </p:nvSpPr>
          <p:spPr>
            <a:xfrm>
              <a:off x="2173152" y="381004"/>
              <a:ext cx="1261653" cy="841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tr-TR" sz="1300" kern="1200" dirty="0"/>
                <a:t>STAJ DEFTERİNİ YAZ</a:t>
              </a:r>
            </a:p>
          </p:txBody>
        </p:sp>
      </p:grpSp>
      <p:sp>
        <p:nvSpPr>
          <p:cNvPr id="5" name="4 Metin kutusu"/>
          <p:cNvSpPr txBox="1"/>
          <p:nvPr/>
        </p:nvSpPr>
        <p:spPr>
          <a:xfrm>
            <a:off x="0" y="2209800"/>
            <a:ext cx="1676400" cy="923330"/>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400" dirty="0"/>
              <a:t> Defteri yazarken kurallara uymaya dikkat edilecektir.</a:t>
            </a:r>
          </a:p>
          <a:p>
            <a:endParaRPr lang="tr-TR" sz="1200" dirty="0"/>
          </a:p>
        </p:txBody>
      </p:sp>
      <p:sp>
        <p:nvSpPr>
          <p:cNvPr id="6" name="1 Başlık"/>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a:ln>
                  <a:noFill/>
                </a:ln>
                <a:solidFill>
                  <a:schemeClr val="tx1"/>
                </a:solidFill>
                <a:effectLst/>
                <a:uLnTx/>
                <a:uFillTx/>
                <a:latin typeface="+mj-lt"/>
                <a:ea typeface="+mj-ea"/>
                <a:cs typeface="+mj-cs"/>
              </a:rPr>
              <a:t>STAJ SÜRECİ İŞLEMLERİ</a:t>
            </a:r>
          </a:p>
        </p:txBody>
      </p:sp>
      <p:sp>
        <p:nvSpPr>
          <p:cNvPr id="7" name="6 Dikdörtgen"/>
          <p:cNvSpPr/>
          <p:nvPr/>
        </p:nvSpPr>
        <p:spPr>
          <a:xfrm>
            <a:off x="2286000" y="948690"/>
            <a:ext cx="6858000" cy="5693866"/>
          </a:xfrm>
          <a:prstGeom prst="rect">
            <a:avLst/>
          </a:prstGeom>
        </p:spPr>
        <p:txBody>
          <a:bodyPr wrap="square">
            <a:spAutoFit/>
          </a:bodyPr>
          <a:lstStyle/>
          <a:p>
            <a:pPr>
              <a:buNone/>
            </a:pPr>
            <a:r>
              <a:rPr lang="tr-TR" sz="1400" b="1" dirty="0"/>
              <a:t>GÖZLENMESİ VE AKTARILMASI İSTENENLER: </a:t>
            </a:r>
          </a:p>
          <a:p>
            <a:r>
              <a:rPr lang="tr-TR" sz="1400" b="1" u="sng" dirty="0">
                <a:solidFill>
                  <a:schemeClr val="accent1"/>
                </a:solidFill>
              </a:rPr>
              <a:t>BÜRO STAJI</a:t>
            </a:r>
          </a:p>
          <a:p>
            <a:pPr>
              <a:buNone/>
            </a:pPr>
            <a:endParaRPr lang="tr-TR" sz="1400" b="1" dirty="0"/>
          </a:p>
          <a:p>
            <a:r>
              <a:rPr lang="tr-TR" sz="1400" b="1" u="sng" dirty="0">
                <a:solidFill>
                  <a:schemeClr val="accent1"/>
                </a:solidFill>
              </a:rPr>
              <a:t>Mimarlık Bölümü Staj Esasları Madde;</a:t>
            </a:r>
          </a:p>
          <a:p>
            <a:endParaRPr lang="tr-TR" sz="1400" b="1" u="sng" dirty="0">
              <a:solidFill>
                <a:schemeClr val="accent1"/>
              </a:solidFill>
            </a:endParaRPr>
          </a:p>
          <a:p>
            <a:r>
              <a:rPr lang="tr-TR" sz="1400" b="1" dirty="0"/>
              <a:t>4.2.2. Mimari Büro Stajı Üçüncü öğrenim yılı sonunda yapılan stajdır. Toplam 6 haftadır (36 işgünü). Bu staj, Mimari Tasarım ve Uygulama Projelerinin hazırlandığı bir mimari büroda yapılır. Staj süresince </a:t>
            </a:r>
            <a:r>
              <a:rPr lang="tr-TR" sz="1400" b="1" dirty="0" err="1"/>
              <a:t>avan</a:t>
            </a:r>
            <a:r>
              <a:rPr lang="tr-TR" sz="1400" b="1" dirty="0"/>
              <a:t> proje, uygulama projesi, uygulama detayları gibi proje aşamalarından bir veya birkaçının öğrenci tarafından yapılması; ayrıca büro yönetimi ile resmi-özel kurumlarla ilişkileri ve işleyişi konusunda bilgi sahibi olmayı amaçlamaktadır.</a:t>
            </a:r>
          </a:p>
          <a:p>
            <a:endParaRPr lang="tr-TR" sz="1400" b="1" dirty="0"/>
          </a:p>
          <a:p>
            <a:pPr>
              <a:buNone/>
            </a:pPr>
            <a:r>
              <a:rPr lang="tr-TR" sz="1400" dirty="0"/>
              <a:t>Büronun işleyişi</a:t>
            </a:r>
          </a:p>
          <a:p>
            <a:pPr lvl="0">
              <a:buFont typeface="Arial" pitchFamily="34" charset="0"/>
              <a:buChar char="•"/>
            </a:pPr>
            <a:r>
              <a:rPr lang="tr-TR" sz="1400" dirty="0"/>
              <a:t> Resmi veya özel işyerleri ile ilişkiler</a:t>
            </a:r>
          </a:p>
          <a:p>
            <a:pPr lvl="0">
              <a:buFont typeface="Arial" pitchFamily="34" charset="0"/>
              <a:buChar char="•"/>
            </a:pPr>
            <a:r>
              <a:rPr lang="tr-TR" sz="1400" dirty="0"/>
              <a:t> Büronun içindeki iş bölümü, iş takibi</a:t>
            </a:r>
          </a:p>
          <a:p>
            <a:pPr lvl="0">
              <a:buFont typeface="Arial" pitchFamily="34" charset="0"/>
              <a:buChar char="•"/>
            </a:pPr>
            <a:r>
              <a:rPr lang="tr-TR" sz="1400" dirty="0"/>
              <a:t> Projelerin çizimine katkı</a:t>
            </a:r>
          </a:p>
          <a:p>
            <a:pPr lvl="0">
              <a:buFont typeface="Arial" pitchFamily="34" charset="0"/>
              <a:buChar char="•"/>
            </a:pPr>
            <a:r>
              <a:rPr lang="tr-TR" sz="1400" dirty="0"/>
              <a:t> Projelerin tasarımına katkı</a:t>
            </a:r>
          </a:p>
          <a:p>
            <a:pPr lvl="0">
              <a:buFont typeface="Arial" pitchFamily="34" charset="0"/>
              <a:buChar char="•"/>
            </a:pPr>
            <a:endParaRPr lang="tr-TR" sz="1400" b="1" dirty="0"/>
          </a:p>
          <a:p>
            <a:pPr>
              <a:buFont typeface="Wingdings" pitchFamily="2" charset="2"/>
              <a:buChar char="v"/>
            </a:pPr>
            <a:r>
              <a:rPr lang="tr-TR" sz="1400" dirty="0">
                <a:solidFill>
                  <a:srgbClr val="FF0000"/>
                </a:solidFill>
              </a:rPr>
              <a:t>İç mekan ve grafik tasarım işlerinde yapılan çalışmalar, yarışma hazırlıkları, maket yapım işleri gibi mimarlık bürolarında özelleşmiş işler de staj dahilinde kabul edilecektir. Ancak staj yapılacak ofiste mutlaka yetkili bir mimar bulunması zorunludur.  </a:t>
            </a:r>
          </a:p>
          <a:p>
            <a:pPr>
              <a:buFont typeface="Wingdings" pitchFamily="2" charset="2"/>
              <a:buChar char="v"/>
            </a:pPr>
            <a:r>
              <a:rPr lang="tr-TR" sz="1400" dirty="0">
                <a:solidFill>
                  <a:srgbClr val="FF0000"/>
                </a:solidFill>
              </a:rPr>
              <a:t>Yurt dışı stajlar kabul edilecek, yapı denetim ve belediyelerde yapılacak stajlar kabul edilmeyecektir.</a:t>
            </a:r>
          </a:p>
          <a:p>
            <a:pPr>
              <a:buFont typeface="Wingdings" pitchFamily="2" charset="2"/>
              <a:buChar char="v"/>
            </a:pPr>
            <a:endParaRPr lang="tr-TR" sz="1400" dirty="0">
              <a:solidFill>
                <a:srgbClr val="FF0000"/>
              </a:solidFill>
            </a:endParaRPr>
          </a:p>
          <a:p>
            <a:pPr>
              <a:buFont typeface="Wingdings" pitchFamily="2" charset="2"/>
              <a:buChar char="v"/>
            </a:pPr>
            <a:r>
              <a:rPr lang="tr-TR" sz="1400" dirty="0">
                <a:solidFill>
                  <a:srgbClr val="FF0000"/>
                </a:solidFill>
              </a:rPr>
              <a:t>Önemli Not: Mimarlık öğrencileri için geleceklerini planlama açısından Büro stajı son derece önemli bir aşamadır. Yapılması zorunlu olan bu stajın kariyer planlarınıza en uygun yerde yapılmasına özen gösteriniz.</a:t>
            </a:r>
          </a:p>
        </p:txBody>
      </p:sp>
    </p:spTree>
    <p:extLst>
      <p:ext uri="{BB962C8B-B14F-4D97-AF65-F5344CB8AC3E}">
        <p14:creationId xmlns:p14="http://schemas.microsoft.com/office/powerpoint/2010/main" val="503272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0"/>
            <a:ext cx="8229600" cy="1143000"/>
          </a:xfrm>
        </p:spPr>
        <p:txBody>
          <a:bodyPr/>
          <a:lstStyle/>
          <a:p>
            <a:r>
              <a:rPr lang="tr-TR" dirty="0"/>
              <a:t>STAJ SÜRECİ İŞLEMLERİ</a:t>
            </a:r>
          </a:p>
        </p:txBody>
      </p:sp>
      <p:grpSp>
        <p:nvGrpSpPr>
          <p:cNvPr id="5" name="4 Grup"/>
          <p:cNvGrpSpPr/>
          <p:nvPr/>
        </p:nvGrpSpPr>
        <p:grpSpPr>
          <a:xfrm>
            <a:off x="0" y="1371600"/>
            <a:ext cx="2102755" cy="841102"/>
            <a:chOff x="1752601" y="381004"/>
            <a:chExt cx="2102755" cy="841102"/>
          </a:xfrm>
        </p:grpSpPr>
        <p:sp>
          <p:nvSpPr>
            <p:cNvPr id="6" name="5 Köşeli Çift Ayraç"/>
            <p:cNvSpPr/>
            <p:nvPr/>
          </p:nvSpPr>
          <p:spPr>
            <a:xfrm>
              <a:off x="1752601" y="381004"/>
              <a:ext cx="2102755" cy="84110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Köşeli Çift Ayraç 4"/>
            <p:cNvSpPr/>
            <p:nvPr/>
          </p:nvSpPr>
          <p:spPr>
            <a:xfrm>
              <a:off x="2173152" y="381004"/>
              <a:ext cx="1261653" cy="841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tr-TR" sz="1300" kern="1200" dirty="0"/>
                <a:t>STAJ DEFTERİNİ YAZ</a:t>
              </a:r>
            </a:p>
          </p:txBody>
        </p:sp>
      </p:grpSp>
      <p:sp>
        <p:nvSpPr>
          <p:cNvPr id="8" name="7 Metin kutusu"/>
          <p:cNvSpPr txBox="1"/>
          <p:nvPr/>
        </p:nvSpPr>
        <p:spPr>
          <a:xfrm>
            <a:off x="0" y="2209800"/>
            <a:ext cx="1676400" cy="923330"/>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400" dirty="0"/>
              <a:t> Defteri yazarken kurallara uymaya dikkat edilecektir.</a:t>
            </a:r>
          </a:p>
          <a:p>
            <a:endParaRPr lang="tr-TR" sz="1200" dirty="0"/>
          </a:p>
        </p:txBody>
      </p:sp>
      <p:sp>
        <p:nvSpPr>
          <p:cNvPr id="9" name="2 İçerik Yer Tutucusu"/>
          <p:cNvSpPr>
            <a:spLocks noGrp="1"/>
          </p:cNvSpPr>
          <p:nvPr>
            <p:ph idx="1"/>
          </p:nvPr>
        </p:nvSpPr>
        <p:spPr>
          <a:xfrm>
            <a:off x="2057400" y="1066800"/>
            <a:ext cx="7086600" cy="5791200"/>
          </a:xfrm>
        </p:spPr>
        <p:txBody>
          <a:bodyPr>
            <a:noAutofit/>
          </a:bodyPr>
          <a:lstStyle/>
          <a:p>
            <a:pPr>
              <a:buNone/>
            </a:pPr>
            <a:r>
              <a:rPr lang="tr-TR" sz="1400" b="1" dirty="0"/>
              <a:t>DEFTERE AKTARIM: </a:t>
            </a:r>
          </a:p>
          <a:p>
            <a:pPr>
              <a:buNone/>
            </a:pPr>
            <a:endParaRPr lang="tr-TR" sz="1400" b="1" dirty="0"/>
          </a:p>
          <a:p>
            <a:pPr>
              <a:buNone/>
            </a:pPr>
            <a:r>
              <a:rPr lang="tr-TR" sz="1400" b="1" u="sng" dirty="0">
                <a:solidFill>
                  <a:schemeClr val="accent1"/>
                </a:solidFill>
              </a:rPr>
              <a:t>ŞANTİYE STAJI</a:t>
            </a:r>
          </a:p>
          <a:p>
            <a:pPr>
              <a:buNone/>
            </a:pPr>
            <a:r>
              <a:rPr lang="tr-TR" sz="1400" dirty="0"/>
              <a:t>Şantiyedeki durumun, işlerin, işleyişin gidişatının, </a:t>
            </a:r>
          </a:p>
          <a:p>
            <a:r>
              <a:rPr lang="tr-TR" sz="1400" dirty="0"/>
              <a:t>yazılı anlatımla – şantiyede gözlendiği gibi</a:t>
            </a:r>
          </a:p>
          <a:p>
            <a:pPr lvl="0"/>
            <a:r>
              <a:rPr lang="tr-TR" sz="1400" dirty="0"/>
              <a:t>teknik konularla ilgili çizimli anlatımla – şantiyede gözlendiği gibi</a:t>
            </a:r>
          </a:p>
          <a:p>
            <a:pPr lvl="0"/>
            <a:r>
              <a:rPr lang="tr-TR" sz="1400" dirty="0"/>
              <a:t>görsel anlatımla – fotoğraflar ile staj defterine aktarılması gerekmektedir. </a:t>
            </a:r>
          </a:p>
          <a:p>
            <a:pPr>
              <a:buNone/>
            </a:pPr>
            <a:endParaRPr lang="tr-TR" sz="1400" b="1" dirty="0"/>
          </a:p>
          <a:p>
            <a:pPr>
              <a:buNone/>
            </a:pPr>
            <a:r>
              <a:rPr lang="tr-TR" sz="1400" dirty="0"/>
              <a:t>Dikkat edilecek konular:</a:t>
            </a:r>
          </a:p>
          <a:p>
            <a:r>
              <a:rPr lang="tr-TR" sz="1400" dirty="0"/>
              <a:t>Defterde kullanılan yazı üslubu staj formatına uygun olmalıdır.</a:t>
            </a:r>
          </a:p>
          <a:p>
            <a:r>
              <a:rPr lang="tr-TR" sz="1400" dirty="0"/>
              <a:t>Başlangıçta şantiye hakkında genel bilgiler (adresi, ruhsat bilgileri v.b) verilmelidir.</a:t>
            </a:r>
          </a:p>
          <a:p>
            <a:r>
              <a:rPr lang="tr-TR" sz="1400" dirty="0">
                <a:solidFill>
                  <a:srgbClr val="FF0000"/>
                </a:solidFill>
              </a:rPr>
              <a:t>Öğrenciyi ruhsat tabelası ile birlikte gösteren bir fotoğraf yer almalıdır. (İptal Edildi)</a:t>
            </a:r>
          </a:p>
          <a:p>
            <a:r>
              <a:rPr lang="tr-TR" sz="1400" dirty="0"/>
              <a:t>Şantiyede çekilen fotoğraflar, yapılan çizim/eskizler ve hesaplar birbiriyle bağlantılı olarak deftere aktarılmalı ve aynı sayfada yer almalıdır.</a:t>
            </a:r>
          </a:p>
          <a:p>
            <a:r>
              <a:rPr lang="tr-TR" sz="1400" dirty="0"/>
              <a:t>Kaba yapım aşamalarını gösteren fotoğraflar, her aşama için yeterli sayıda olmalıdır.</a:t>
            </a:r>
          </a:p>
          <a:p>
            <a:r>
              <a:rPr lang="tr-TR" sz="1400" dirty="0"/>
              <a:t>Fotoğraflar üst üste zımbalanmamalıdır.</a:t>
            </a:r>
          </a:p>
          <a:p>
            <a:r>
              <a:rPr lang="tr-TR" sz="1400" dirty="0">
                <a:solidFill>
                  <a:srgbClr val="FF0000"/>
                </a:solidFill>
              </a:rPr>
              <a:t>Fotoğraflar yazıcıdan çıktı alınmamalı, fotoğraf baskısı olmalıdır. (İptal Edildi)</a:t>
            </a:r>
          </a:p>
          <a:p>
            <a:r>
              <a:rPr lang="tr-TR" sz="1400" dirty="0">
                <a:solidFill>
                  <a:srgbClr val="FF0000"/>
                </a:solidFill>
              </a:rPr>
              <a:t>Defter el yazısıyla doldurulmalıdır. (İptal Edildi).</a:t>
            </a:r>
          </a:p>
          <a:p>
            <a:r>
              <a:rPr lang="tr-TR" sz="1400" dirty="0">
                <a:solidFill>
                  <a:srgbClr val="FF0000"/>
                </a:solidFill>
              </a:rPr>
              <a:t>Staj bitiminde defterin her sayfası, tüm fotoğraf ve çizimler,</a:t>
            </a:r>
            <a:r>
              <a:rPr lang="tr-TR" sz="1400" b="1" dirty="0">
                <a:solidFill>
                  <a:srgbClr val="FF0000"/>
                </a:solidFill>
              </a:rPr>
              <a:t> </a:t>
            </a:r>
            <a:r>
              <a:rPr lang="tr-TR" sz="1400" dirty="0">
                <a:solidFill>
                  <a:srgbClr val="FF0000"/>
                </a:solidFill>
              </a:rPr>
              <a:t>şantiye şefi tarafından imzalanıp mühürlenmelidir. (Düzeltildi) Staj defterinin yalnızca başlangıç sayfası mühür ve imza içerecektir. </a:t>
            </a:r>
            <a:endParaRPr lang="tr-TR" sz="1400" dirty="0"/>
          </a:p>
          <a:p>
            <a:pPr lvl="0">
              <a:buNone/>
            </a:pPr>
            <a:r>
              <a:rPr lang="tr-TR" sz="1400" b="1" dirty="0"/>
              <a:t>DEFTER FORMATI: </a:t>
            </a:r>
            <a:r>
              <a:rPr lang="tr-TR" sz="1400" dirty="0"/>
              <a:t>A4 normunda spiral ciltli defter olacaktır. Gerekli görülen tüm çizimler ölçekli olarak gerektiğinde katlanmış A3 boyutuna çıktı alınarak eklenebilir.</a:t>
            </a:r>
          </a:p>
          <a:p>
            <a:pPr>
              <a:buNone/>
            </a:pPr>
            <a:endParaRPr lang="tr-TR" sz="1400" b="1" dirty="0"/>
          </a:p>
          <a:p>
            <a:pPr>
              <a:buNone/>
            </a:pPr>
            <a:endParaRPr lang="tr-TR" sz="1400" b="1" dirty="0"/>
          </a:p>
          <a:p>
            <a:pPr>
              <a:buNone/>
            </a:pPr>
            <a:endParaRPr lang="tr-TR"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1371600"/>
            <a:ext cx="2102755" cy="841102"/>
            <a:chOff x="1752601" y="381004"/>
            <a:chExt cx="2102755" cy="841102"/>
          </a:xfrm>
        </p:grpSpPr>
        <p:sp>
          <p:nvSpPr>
            <p:cNvPr id="3" name="2 Köşeli Çift Ayraç"/>
            <p:cNvSpPr/>
            <p:nvPr/>
          </p:nvSpPr>
          <p:spPr>
            <a:xfrm>
              <a:off x="1752601" y="381004"/>
              <a:ext cx="2102755" cy="84110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Köşeli Çift Ayraç 4"/>
            <p:cNvSpPr/>
            <p:nvPr/>
          </p:nvSpPr>
          <p:spPr>
            <a:xfrm>
              <a:off x="2173152" y="381004"/>
              <a:ext cx="1261653" cy="841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tr-TR" sz="1300" kern="1200" dirty="0"/>
                <a:t>STAJ DEFTERİNİ YAZ</a:t>
              </a:r>
            </a:p>
          </p:txBody>
        </p:sp>
      </p:grpSp>
      <p:sp>
        <p:nvSpPr>
          <p:cNvPr id="5" name="4 Metin kutusu"/>
          <p:cNvSpPr txBox="1"/>
          <p:nvPr/>
        </p:nvSpPr>
        <p:spPr>
          <a:xfrm>
            <a:off x="0" y="2209800"/>
            <a:ext cx="1676400" cy="923330"/>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400" dirty="0"/>
              <a:t> Defteri yazarken kurallara uymaya dikkat edilecektir.</a:t>
            </a:r>
          </a:p>
          <a:p>
            <a:endParaRPr lang="tr-TR" sz="1200" dirty="0"/>
          </a:p>
        </p:txBody>
      </p:sp>
      <p:sp>
        <p:nvSpPr>
          <p:cNvPr id="6" name="1 Başlık"/>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a:ln>
                  <a:noFill/>
                </a:ln>
                <a:solidFill>
                  <a:schemeClr val="tx1"/>
                </a:solidFill>
                <a:effectLst/>
                <a:uLnTx/>
                <a:uFillTx/>
                <a:latin typeface="+mj-lt"/>
                <a:ea typeface="+mj-ea"/>
                <a:cs typeface="+mj-cs"/>
              </a:rPr>
              <a:t>STAJ SÜRECİ İŞLEMLERİ</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2 İçerik Yer Tutucusu"/>
          <p:cNvSpPr txBox="1">
            <a:spLocks/>
          </p:cNvSpPr>
          <p:nvPr/>
        </p:nvSpPr>
        <p:spPr>
          <a:xfrm>
            <a:off x="2057400" y="838200"/>
            <a:ext cx="7086600" cy="6019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400" b="1" i="0" u="none" strike="noStrike" kern="1200" cap="none" spc="0" normalizeH="0" baseline="0" noProof="0" dirty="0">
                <a:ln>
                  <a:noFill/>
                </a:ln>
                <a:solidFill>
                  <a:schemeClr val="tx1"/>
                </a:solidFill>
                <a:effectLst/>
                <a:uLnTx/>
                <a:uFillTx/>
                <a:latin typeface="+mn-lt"/>
                <a:ea typeface="+mn-ea"/>
                <a:cs typeface="+mn-cs"/>
              </a:rPr>
              <a:t>DEFTERE AKTARIM: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1" i="0" u="none" strike="noStrike" kern="1200" cap="none" spc="0" normalizeH="0" baseline="0" noProof="0" dirty="0">
              <a:ln>
                <a:noFill/>
              </a:ln>
              <a:solidFill>
                <a:schemeClr val="tx1"/>
              </a:solidFill>
              <a:effectLst/>
              <a:uLnTx/>
              <a:uFillTx/>
              <a:latin typeface="+mn-lt"/>
              <a:ea typeface="+mn-ea"/>
              <a:cs typeface="+mn-cs"/>
            </a:endParaRPr>
          </a:p>
          <a:p>
            <a:pPr marL="342900" indent="-342900">
              <a:spcBef>
                <a:spcPct val="20000"/>
              </a:spcBef>
            </a:pPr>
            <a:r>
              <a:rPr lang="tr-TR" sz="1400" b="1" u="sng" dirty="0">
                <a:solidFill>
                  <a:schemeClr val="accent1"/>
                </a:solidFill>
              </a:rPr>
              <a:t>BÜRO STAJI</a:t>
            </a:r>
          </a:p>
          <a:p>
            <a:r>
              <a:rPr lang="tr-TR" sz="1400" dirty="0"/>
              <a:t>Bürodaki durumun, işlerin, işleyişin gidişatının,</a:t>
            </a:r>
          </a:p>
          <a:p>
            <a:pPr>
              <a:buFont typeface="Arial" pitchFamily="34" charset="0"/>
              <a:buChar char="•"/>
            </a:pPr>
            <a:r>
              <a:rPr lang="tr-TR" sz="1400" dirty="0"/>
              <a:t>        yazılı anlatımla – büroda gözlendiği gibi</a:t>
            </a:r>
          </a:p>
          <a:p>
            <a:pPr lvl="0">
              <a:buFont typeface="Arial" pitchFamily="34" charset="0"/>
              <a:buChar char="•"/>
            </a:pPr>
            <a:r>
              <a:rPr lang="tr-TR" sz="1400" dirty="0"/>
              <a:t>        görsel anlatımla – fotoğraflar ve çizimler ile staj defterine aktarılması gerekmektedir.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i="0" u="none" strike="noStrike" kern="1200" cap="none" spc="0" normalizeH="0" baseline="0" noProof="0" dirty="0">
              <a:ln>
                <a:noFill/>
              </a:ln>
              <a:solidFill>
                <a:schemeClr val="tx1"/>
              </a:solidFill>
              <a:effectLst/>
              <a:uLnTx/>
              <a:uFillTx/>
              <a:latin typeface="+mn-lt"/>
              <a:ea typeface="+mn-ea"/>
              <a:cs typeface="+mn-cs"/>
            </a:endParaRPr>
          </a:p>
          <a:p>
            <a:pPr marL="342900" indent="-342900">
              <a:spcBef>
                <a:spcPct val="20000"/>
              </a:spcBef>
            </a:pPr>
            <a:r>
              <a:rPr lang="tr-TR" sz="1400" dirty="0"/>
              <a:t>Dikkat edilecek konular:</a:t>
            </a:r>
          </a:p>
          <a:p>
            <a:pPr marL="342900" indent="-342900">
              <a:spcBef>
                <a:spcPct val="20000"/>
              </a:spcBef>
              <a:buFont typeface="Arial" pitchFamily="34" charset="0"/>
              <a:buChar char="•"/>
            </a:pPr>
            <a:r>
              <a:rPr lang="tr-TR" sz="1400" dirty="0"/>
              <a:t>Defterde kullanılan yazı üslubu staj formatına uygun olmalıdır.</a:t>
            </a:r>
          </a:p>
          <a:p>
            <a:pPr marL="342900" indent="-342900">
              <a:spcBef>
                <a:spcPct val="20000"/>
              </a:spcBef>
              <a:buFont typeface="Arial" pitchFamily="34" charset="0"/>
              <a:buChar char="•"/>
            </a:pPr>
            <a:r>
              <a:rPr lang="tr-TR" sz="1400" dirty="0"/>
              <a:t>Staj defterindeki yazılarda edilgen ifadeler (“yapıldı”, “görüldü,” vb.) kullanılmamalı; yapılan işlerin kim tarafından nasıl yapıldığı aktarılmalıdır.</a:t>
            </a:r>
          </a:p>
          <a:p>
            <a:pPr marL="342900" indent="-342900">
              <a:spcBef>
                <a:spcPct val="20000"/>
              </a:spcBef>
              <a:buFont typeface="Arial" pitchFamily="34" charset="0"/>
              <a:buChar char="•"/>
            </a:pPr>
            <a:r>
              <a:rPr lang="tr-TR" sz="1400" dirty="0"/>
              <a:t>Anlatımlar sırasında eklenen fotoğraf ya da çizimlere atıf yapılmalıdır.</a:t>
            </a:r>
          </a:p>
          <a:p>
            <a:pPr marL="342900" indent="-342900">
              <a:spcBef>
                <a:spcPct val="20000"/>
              </a:spcBef>
              <a:buFont typeface="Arial" pitchFamily="34" charset="0"/>
              <a:buChar char="•"/>
            </a:pPr>
            <a:r>
              <a:rPr lang="tr-TR" sz="1400" dirty="0"/>
              <a:t>Çizimler/fotoğraflar ile onları açıklayan yazılar aynı sayfada ya da arka arkaya  yer almalıdır.</a:t>
            </a:r>
          </a:p>
          <a:p>
            <a:pPr marL="342900" indent="-342900">
              <a:spcBef>
                <a:spcPct val="20000"/>
              </a:spcBef>
              <a:buFont typeface="Arial" pitchFamily="34" charset="0"/>
              <a:buChar char="•"/>
            </a:pPr>
            <a:r>
              <a:rPr lang="tr-TR" sz="1400" dirty="0">
                <a:solidFill>
                  <a:srgbClr val="FF0000"/>
                </a:solidFill>
              </a:rPr>
              <a:t>Çizilen/katkıda bulunulan çizimler, “çizdim” diyerek belirtilmeli ya da nasıl katkıda bulunulduğu belirtilmelidir. (İptal Edildi)</a:t>
            </a:r>
          </a:p>
          <a:p>
            <a:pPr marL="342900" lvl="0" indent="-342900">
              <a:spcBef>
                <a:spcPct val="20000"/>
              </a:spcBef>
              <a:buFont typeface="Arial" pitchFamily="34" charset="0"/>
              <a:buChar char="•"/>
            </a:pPr>
            <a:r>
              <a:rPr lang="tr-TR" sz="1400" dirty="0"/>
              <a:t>Bürodaki diğer kişiler tarafından hazırlanan çizimler ve modellemeler deftere konulmamalı; yalnızca öğrencinin çizimleri ve modellemeleri deftere eklenmelidir.</a:t>
            </a:r>
          </a:p>
          <a:p>
            <a:pPr marL="342900" lvl="0" indent="-342900">
              <a:spcBef>
                <a:spcPct val="20000"/>
              </a:spcBef>
              <a:buFont typeface="Arial" pitchFamily="34" charset="0"/>
              <a:buChar char="•"/>
            </a:pPr>
            <a:r>
              <a:rPr lang="tr-TR" sz="1400" dirty="0"/>
              <a:t>Çizimler, rulo ya da başka formatta teslim edilmemelidir. 1/100 ya da 1/50 uygulama projesi ölçeğinde ve okunaklı olmalıdır.</a:t>
            </a:r>
          </a:p>
          <a:p>
            <a:pPr marL="342900" indent="-342900">
              <a:spcBef>
                <a:spcPct val="20000"/>
              </a:spcBef>
              <a:buFont typeface="Arial" pitchFamily="34" charset="0"/>
              <a:buChar char="•"/>
            </a:pPr>
            <a:r>
              <a:rPr lang="tr-TR" sz="1400" dirty="0">
                <a:solidFill>
                  <a:srgbClr val="FF0000"/>
                </a:solidFill>
              </a:rPr>
              <a:t>Defter el yazısıyla doldurulmalı, bilgisayarda yazılmamalıdır. (İptal Edildi)</a:t>
            </a:r>
          </a:p>
          <a:p>
            <a:pPr marL="342900" indent="-342900">
              <a:spcBef>
                <a:spcPct val="20000"/>
              </a:spcBef>
              <a:buFont typeface="Arial" pitchFamily="34" charset="0"/>
              <a:buChar char="•"/>
            </a:pPr>
            <a:r>
              <a:rPr lang="tr-TR" sz="1400" dirty="0">
                <a:solidFill>
                  <a:srgbClr val="FF0000"/>
                </a:solidFill>
              </a:rPr>
              <a:t>Staj bitiminde defterin her sayfası, tüm fotoğraf ve çizimler,</a:t>
            </a:r>
            <a:r>
              <a:rPr lang="tr-TR" sz="1400" b="1" dirty="0">
                <a:solidFill>
                  <a:srgbClr val="FF0000"/>
                </a:solidFill>
              </a:rPr>
              <a:t> </a:t>
            </a:r>
            <a:r>
              <a:rPr lang="tr-TR" sz="1400" dirty="0">
                <a:solidFill>
                  <a:srgbClr val="FF0000"/>
                </a:solidFill>
              </a:rPr>
              <a:t>şantiye şefi tarafından imzalanıp mühürlenmelidir. (Düzeltildi) Staj defterinin yalnızca başlangıç sayfası mühür ve imza içerecektir. </a:t>
            </a:r>
            <a:endParaRPr lang="tr-TR" sz="1400" dirty="0"/>
          </a:p>
          <a:p>
            <a:pPr lvl="0">
              <a:buNone/>
            </a:pPr>
            <a:r>
              <a:rPr lang="tr-TR" sz="1400" b="1" dirty="0"/>
              <a:t>DEFTER FORMATI: </a:t>
            </a:r>
            <a:r>
              <a:rPr lang="tr-TR" sz="1400" dirty="0"/>
              <a:t>A4 normunda spiral ciltli defter olacaktır. Gerekli görülen tüm çizimler ölçekli olarak gerektiğinde katlanmış A3 boyutuna çıktı alınarak eklenebilir.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1371600"/>
            <a:ext cx="2102755" cy="841102"/>
            <a:chOff x="1752601" y="381004"/>
            <a:chExt cx="2102755" cy="841102"/>
          </a:xfrm>
        </p:grpSpPr>
        <p:sp>
          <p:nvSpPr>
            <p:cNvPr id="3" name="2 Köşeli Çift Ayraç"/>
            <p:cNvSpPr/>
            <p:nvPr/>
          </p:nvSpPr>
          <p:spPr>
            <a:xfrm>
              <a:off x="1752601" y="381004"/>
              <a:ext cx="2102755" cy="84110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Köşeli Çift Ayraç 4"/>
            <p:cNvSpPr/>
            <p:nvPr/>
          </p:nvSpPr>
          <p:spPr>
            <a:xfrm>
              <a:off x="2173152" y="381004"/>
              <a:ext cx="1261653" cy="841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tr-TR" sz="1300" kern="1200" dirty="0"/>
                <a:t>STAJ DEFTERİNİ YAZ</a:t>
              </a:r>
            </a:p>
          </p:txBody>
        </p:sp>
      </p:grpSp>
      <p:sp>
        <p:nvSpPr>
          <p:cNvPr id="5" name="4 Metin kutusu"/>
          <p:cNvSpPr txBox="1"/>
          <p:nvPr/>
        </p:nvSpPr>
        <p:spPr>
          <a:xfrm>
            <a:off x="0" y="2209800"/>
            <a:ext cx="1676400" cy="923330"/>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400" dirty="0"/>
              <a:t> Defteri yazarken kurallara uymaya dikkat edilecektir.</a:t>
            </a:r>
          </a:p>
          <a:p>
            <a:endParaRPr lang="tr-TR" sz="1200" dirty="0"/>
          </a:p>
        </p:txBody>
      </p:sp>
      <p:sp>
        <p:nvSpPr>
          <p:cNvPr id="6" name="1 Başlık"/>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a:ln>
                  <a:noFill/>
                </a:ln>
                <a:solidFill>
                  <a:schemeClr val="tx1"/>
                </a:solidFill>
                <a:effectLst/>
                <a:uLnTx/>
                <a:uFillTx/>
                <a:latin typeface="+mj-lt"/>
                <a:ea typeface="+mj-ea"/>
                <a:cs typeface="+mj-cs"/>
              </a:rPr>
              <a:t>STAJ SÜRECİ İŞLEMLERİ</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2 İçerik Yer Tutucusu"/>
          <p:cNvSpPr txBox="1">
            <a:spLocks/>
          </p:cNvSpPr>
          <p:nvPr/>
        </p:nvSpPr>
        <p:spPr>
          <a:xfrm>
            <a:off x="2057400" y="838200"/>
            <a:ext cx="7086600" cy="6019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400" b="1" i="0" u="none" strike="noStrike" kern="1200" cap="none" spc="0" normalizeH="0" baseline="0" noProof="0" dirty="0">
                <a:ln>
                  <a:noFill/>
                </a:ln>
                <a:solidFill>
                  <a:schemeClr val="tx1"/>
                </a:solidFill>
                <a:effectLst/>
                <a:uLnTx/>
                <a:uFillTx/>
                <a:latin typeface="+mn-lt"/>
                <a:ea typeface="+mn-ea"/>
                <a:cs typeface="+mn-cs"/>
              </a:rPr>
              <a:t>DEFTERE AKTARIM: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1" i="0" u="none" strike="noStrike" kern="1200" cap="none" spc="0" normalizeH="0" baseline="0" noProof="0" dirty="0">
              <a:ln>
                <a:noFill/>
              </a:ln>
              <a:solidFill>
                <a:schemeClr val="tx1"/>
              </a:solidFill>
              <a:effectLst/>
              <a:uLnTx/>
              <a:uFillTx/>
              <a:latin typeface="+mn-lt"/>
              <a:ea typeface="+mn-ea"/>
              <a:cs typeface="+mn-cs"/>
            </a:endParaRPr>
          </a:p>
          <a:p>
            <a:pPr marL="342900" indent="-342900">
              <a:spcBef>
                <a:spcPct val="20000"/>
              </a:spcBef>
            </a:pPr>
            <a:r>
              <a:rPr lang="tr-TR" sz="1400" b="1" u="sng" dirty="0">
                <a:solidFill>
                  <a:schemeClr val="accent1"/>
                </a:solidFill>
              </a:rPr>
              <a:t>ÇOK ÖNEMLİ NOT:</a:t>
            </a:r>
          </a:p>
          <a:p>
            <a:pPr marL="342900" indent="-342900">
              <a:spcBef>
                <a:spcPct val="20000"/>
              </a:spcBef>
            </a:pPr>
            <a:endParaRPr lang="tr-TR" sz="1400" b="1" u="sng" dirty="0">
              <a:solidFill>
                <a:schemeClr val="accent1"/>
              </a:solidFill>
            </a:endParaRPr>
          </a:p>
          <a:p>
            <a:pPr marL="342900" indent="-342900">
              <a:spcBef>
                <a:spcPct val="20000"/>
              </a:spcBef>
            </a:pPr>
            <a:endParaRPr lang="tr-TR" sz="1400" dirty="0"/>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400" b="1" i="0" u="none" strike="noStrike" kern="1200" cap="none" spc="0" normalizeH="0" baseline="0" noProof="0" dirty="0">
                <a:ln>
                  <a:noFill/>
                </a:ln>
                <a:solidFill>
                  <a:schemeClr val="tx1"/>
                </a:solidFill>
                <a:effectLst/>
                <a:uLnTx/>
                <a:uFillTx/>
                <a:latin typeface="+mn-lt"/>
                <a:ea typeface="+mn-ea"/>
                <a:cs typeface="+mn-cs"/>
              </a:rPr>
              <a:t>Staj defterlerinin yazılması ve onaylanması aşamalarında yapılan değişiklikler ile birlikte hem</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400" b="1" i="0" u="none" strike="noStrike" kern="1200" cap="none" spc="0" normalizeH="0" baseline="0" noProof="0" dirty="0">
                <a:ln>
                  <a:noFill/>
                </a:ln>
                <a:solidFill>
                  <a:schemeClr val="tx1"/>
                </a:solidFill>
                <a:effectLst/>
                <a:uLnTx/>
                <a:uFillTx/>
                <a:latin typeface="+mn-lt"/>
                <a:ea typeface="+mn-ea"/>
                <a:cs typeface="+mn-cs"/>
              </a:rPr>
              <a:t>sizin hem de ilgili staj yöneticilerinizin iş yükü önemli ölçüde azaltılmıştır.</a:t>
            </a:r>
            <a:r>
              <a:rPr lang="tr-TR" sz="1400" b="1" dirty="0"/>
              <a:t> Bu nedenle staj</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tr-TR" sz="1400" b="1" dirty="0"/>
              <a:t>defterlerinin belirtilen tüm kurallara uygun olarak teslim edilmesi gerekmektedir. Staj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tr-TR" sz="1400" b="1" dirty="0"/>
              <a:t>defterlerinin teslimi için ilan edilen tarih aralıklarında formata uygun olmayan defterler teslim</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tr-TR" sz="1400" b="1" dirty="0"/>
              <a:t>alınmayacaktır. Söz konusu tarih aralığında staj defterlerindeki eksiklik ve hataların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tr-TR" sz="1400" b="1" dirty="0"/>
              <a:t>düzeltilmesi ile birlikte defter teslimi yapılabilir.</a:t>
            </a:r>
            <a:endParaRPr kumimoji="0" lang="tr-TR" sz="1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tr-TR" b="1" u="sng" dirty="0"/>
              <a:t>Staj defteri yazılırken defter günlük olarak yazılacak ve ilgili tüm</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tr-TR" b="1" u="sng" dirty="0"/>
              <a:t>doküman bu yazıdan sonraki sayfaya eklenecektir. Bu formatın dışında</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tr-TR" b="1" u="sng" dirty="0"/>
              <a:t>ve/veya haftalık olarak yazılacak defterler kesinlikle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tr-TR" b="1" u="sng" dirty="0"/>
              <a:t>teslim alınmayacaktır. </a:t>
            </a:r>
            <a:endParaRPr kumimoji="0" lang="tr-TR" b="1" i="0" u="sng"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5746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1143000"/>
          </a:xfrm>
        </p:spPr>
        <p:txBody>
          <a:bodyPr/>
          <a:lstStyle/>
          <a:p>
            <a:r>
              <a:rPr lang="tr-TR" dirty="0"/>
              <a:t>STAJ BAŞVURUSU İŞLEMLERİ</a:t>
            </a:r>
          </a:p>
        </p:txBody>
      </p:sp>
      <p:graphicFrame>
        <p:nvGraphicFramePr>
          <p:cNvPr id="4" name="3 İçerik Yer Tutucusu"/>
          <p:cNvGraphicFramePr>
            <a:graphicFrameLocks noGrp="1"/>
          </p:cNvGraphicFramePr>
          <p:nvPr>
            <p:ph idx="1"/>
          </p:nvPr>
        </p:nvGraphicFramePr>
        <p:xfrm>
          <a:off x="0" y="1066800"/>
          <a:ext cx="9144000" cy="152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Metin kutusu"/>
          <p:cNvSpPr txBox="1"/>
          <p:nvPr/>
        </p:nvSpPr>
        <p:spPr>
          <a:xfrm>
            <a:off x="0" y="2438400"/>
            <a:ext cx="2667000" cy="4247317"/>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350" dirty="0"/>
              <a:t> 2 adet Kabul Formu</a:t>
            </a:r>
          </a:p>
          <a:p>
            <a:pPr lvl="0"/>
            <a:endParaRPr lang="tr-TR" sz="1350" dirty="0"/>
          </a:p>
          <a:p>
            <a:pPr lvl="0">
              <a:buFont typeface="Arial" pitchFamily="34" charset="0"/>
              <a:buChar char="•"/>
            </a:pPr>
            <a:r>
              <a:rPr lang="tr-TR" sz="1350" dirty="0"/>
              <a:t> 1 adet SGK Bilgi Formu</a:t>
            </a:r>
          </a:p>
          <a:p>
            <a:pPr lvl="0"/>
            <a:endParaRPr lang="tr-TR" sz="1350" dirty="0"/>
          </a:p>
          <a:p>
            <a:pPr lvl="0">
              <a:buFont typeface="Arial" pitchFamily="34" charset="0"/>
              <a:buChar char="•"/>
            </a:pPr>
            <a:r>
              <a:rPr lang="tr-TR" sz="1350" dirty="0"/>
              <a:t> 1 adet Öğrenci Pratik Çalışma ve Staj Fişi</a:t>
            </a:r>
          </a:p>
          <a:p>
            <a:pPr lvl="0"/>
            <a:endParaRPr lang="tr-TR" sz="1350" dirty="0"/>
          </a:p>
          <a:p>
            <a:pPr lvl="0">
              <a:buFont typeface="Arial" pitchFamily="34" charset="0"/>
              <a:buChar char="•"/>
            </a:pPr>
            <a:r>
              <a:rPr lang="tr-TR" sz="1350" dirty="0"/>
              <a:t> 2 adet Staj Değerlendirme Formu</a:t>
            </a:r>
          </a:p>
          <a:p>
            <a:pPr lvl="0"/>
            <a:endParaRPr lang="tr-TR" sz="1350" dirty="0"/>
          </a:p>
          <a:p>
            <a:pPr lvl="0">
              <a:buFont typeface="Arial" pitchFamily="34" charset="0"/>
              <a:buChar char="•"/>
            </a:pPr>
            <a:r>
              <a:rPr lang="tr-TR" sz="1350" dirty="0"/>
              <a:t> 1 adet Büro/Şantiye Stajı Zorunluluk Yazısı</a:t>
            </a:r>
          </a:p>
          <a:p>
            <a:pPr lvl="0"/>
            <a:endParaRPr lang="tr-TR" sz="1350" dirty="0"/>
          </a:p>
          <a:p>
            <a:pPr lvl="0">
              <a:buFont typeface="Arial" pitchFamily="34" charset="0"/>
              <a:buChar char="•"/>
            </a:pPr>
            <a:r>
              <a:rPr lang="tr-TR" sz="1350" dirty="0"/>
              <a:t> 1 adet Staj Takip Tablosu</a:t>
            </a:r>
          </a:p>
          <a:p>
            <a:pPr lvl="0">
              <a:buFont typeface="Arial" pitchFamily="34" charset="0"/>
              <a:buChar char="•"/>
            </a:pPr>
            <a:endParaRPr lang="tr-TR" sz="1350" dirty="0"/>
          </a:p>
          <a:p>
            <a:pPr lvl="0">
              <a:buFont typeface="Arial" pitchFamily="34" charset="0"/>
              <a:buChar char="•"/>
            </a:pPr>
            <a:r>
              <a:rPr lang="tr-TR" sz="1350" dirty="0"/>
              <a:t>Nüfus cüzdanı fotokopisi</a:t>
            </a:r>
          </a:p>
          <a:p>
            <a:pPr lvl="0"/>
            <a:endParaRPr lang="tr-TR" sz="1350" dirty="0"/>
          </a:p>
          <a:p>
            <a:pPr lvl="0">
              <a:buFont typeface="Arial" pitchFamily="34" charset="0"/>
              <a:buChar char="•"/>
            </a:pPr>
            <a:r>
              <a:rPr lang="tr-TR" sz="1350" dirty="0"/>
              <a:t> 1 adet A4 boyutlu boş zarf</a:t>
            </a:r>
          </a:p>
          <a:p>
            <a:pPr lvl="0">
              <a:buFont typeface="Arial" pitchFamily="34" charset="0"/>
              <a:buChar char="•"/>
            </a:pPr>
            <a:endParaRPr lang="tr-TR" sz="1350" dirty="0"/>
          </a:p>
          <a:p>
            <a:pPr lvl="0">
              <a:buFont typeface="Arial" pitchFamily="34" charset="0"/>
              <a:buChar char="•"/>
            </a:pPr>
            <a:endParaRPr lang="tr-TR" sz="1350" dirty="0"/>
          </a:p>
          <a:p>
            <a:pPr lvl="0">
              <a:buFont typeface="Arial" pitchFamily="34" charset="0"/>
              <a:buChar char="•"/>
            </a:pPr>
            <a:endParaRPr lang="tr-TR" sz="1350" dirty="0"/>
          </a:p>
        </p:txBody>
      </p:sp>
      <p:sp>
        <p:nvSpPr>
          <p:cNvPr id="5" name="4 Dikdörtgen"/>
          <p:cNvSpPr/>
          <p:nvPr/>
        </p:nvSpPr>
        <p:spPr>
          <a:xfrm>
            <a:off x="3352800" y="3429000"/>
            <a:ext cx="4876800" cy="3539430"/>
          </a:xfrm>
          <a:prstGeom prst="rect">
            <a:avLst/>
          </a:prstGeom>
        </p:spPr>
        <p:txBody>
          <a:bodyPr wrap="square">
            <a:spAutoFit/>
          </a:bodyPr>
          <a:lstStyle/>
          <a:p>
            <a:pPr>
              <a:buNone/>
            </a:pPr>
            <a:r>
              <a:rPr lang="tr-TR" sz="1600" b="1" dirty="0">
                <a:solidFill>
                  <a:srgbClr val="FF0000"/>
                </a:solidFill>
              </a:rPr>
              <a:t>Büro ve Şantiye STAJ BAŞLANGIÇ TARİHLERİ (Haftada 6 Gün):</a:t>
            </a:r>
          </a:p>
          <a:p>
            <a:pPr>
              <a:buNone/>
            </a:pPr>
            <a:endParaRPr lang="tr-TR" sz="1600" b="1" dirty="0"/>
          </a:p>
          <a:p>
            <a:pPr>
              <a:buNone/>
            </a:pPr>
            <a:r>
              <a:rPr lang="tr-TR" sz="1600" b="1" dirty="0">
                <a:solidFill>
                  <a:srgbClr val="002060"/>
                </a:solidFill>
              </a:rPr>
              <a:t>08 Temmuz - 22 Ağustos 2019 </a:t>
            </a:r>
          </a:p>
          <a:p>
            <a:pPr>
              <a:buNone/>
            </a:pPr>
            <a:r>
              <a:rPr lang="tr-TR" sz="1600" b="1" dirty="0">
                <a:solidFill>
                  <a:srgbClr val="002060"/>
                </a:solidFill>
              </a:rPr>
              <a:t>16 Temmuz – 29 Ağustos 2019</a:t>
            </a:r>
          </a:p>
          <a:p>
            <a:pPr>
              <a:buNone/>
            </a:pPr>
            <a:r>
              <a:rPr lang="tr-TR" sz="1600" b="1" dirty="0">
                <a:solidFill>
                  <a:srgbClr val="002060"/>
                </a:solidFill>
              </a:rPr>
              <a:t>22 Temmuz – 05 Eylül 2019</a:t>
            </a:r>
          </a:p>
          <a:p>
            <a:pPr>
              <a:buNone/>
            </a:pPr>
            <a:r>
              <a:rPr lang="tr-TR" sz="1600" b="1" dirty="0">
                <a:solidFill>
                  <a:srgbClr val="002060"/>
                </a:solidFill>
              </a:rPr>
              <a:t>29 Temmuz – 12 Eylül 2019</a:t>
            </a:r>
          </a:p>
          <a:p>
            <a:pPr>
              <a:buNone/>
            </a:pPr>
            <a:r>
              <a:rPr lang="tr-TR" sz="1600" b="1" dirty="0">
                <a:solidFill>
                  <a:srgbClr val="002060"/>
                </a:solidFill>
              </a:rPr>
              <a:t>05 Ağustos – 19 Eylül 2019 </a:t>
            </a:r>
          </a:p>
          <a:p>
            <a:pPr>
              <a:buNone/>
            </a:pPr>
            <a:endParaRPr lang="tr-TR" sz="1600" b="1" dirty="0">
              <a:solidFill>
                <a:srgbClr val="FF0000"/>
              </a:solidFill>
            </a:endParaRPr>
          </a:p>
          <a:p>
            <a:pPr>
              <a:buNone/>
            </a:pPr>
            <a:r>
              <a:rPr lang="tr-TR" sz="1600" b="1" dirty="0">
                <a:solidFill>
                  <a:srgbClr val="FF0000"/>
                </a:solidFill>
              </a:rPr>
              <a:t>Staj süreleri bir haftada 5 veya 6 işgünü çalışılması durumuna göre değişiklik gösterecektir. Resmi tatiller staj süresinden sayılmayacaktır. Stajlar yalnızca </a:t>
            </a:r>
            <a:r>
              <a:rPr lang="tr-TR" sz="1600" b="1" dirty="0">
                <a:solidFill>
                  <a:srgbClr val="002060"/>
                </a:solidFill>
              </a:rPr>
              <a:t>Pazartesi</a:t>
            </a:r>
            <a:r>
              <a:rPr lang="tr-TR" sz="1600" b="1" dirty="0">
                <a:solidFill>
                  <a:srgbClr val="FF0000"/>
                </a:solidFill>
              </a:rPr>
              <a:t> günleri başlayabilir. </a:t>
            </a:r>
          </a:p>
          <a:p>
            <a:pPr>
              <a:buNone/>
            </a:pPr>
            <a:endParaRPr lang="tr-TR" sz="1600" b="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1066800"/>
          <a:ext cx="96774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Başlık"/>
          <p:cNvSpPr>
            <a:spLocks noGrp="1"/>
          </p:cNvSpPr>
          <p:nvPr>
            <p:ph type="title"/>
          </p:nvPr>
        </p:nvSpPr>
        <p:spPr>
          <a:xfrm>
            <a:off x="457200" y="274638"/>
            <a:ext cx="8229600" cy="1143000"/>
          </a:xfrm>
        </p:spPr>
        <p:txBody>
          <a:bodyPr/>
          <a:lstStyle/>
          <a:p>
            <a:r>
              <a:rPr lang="tr-TR" dirty="0"/>
              <a:t>STAJ SÜRECİ İŞLEMLERİ</a:t>
            </a:r>
          </a:p>
        </p:txBody>
      </p:sp>
      <p:sp>
        <p:nvSpPr>
          <p:cNvPr id="6" name="5 Metin kutusu"/>
          <p:cNvSpPr txBox="1"/>
          <p:nvPr/>
        </p:nvSpPr>
        <p:spPr>
          <a:xfrm>
            <a:off x="3581400" y="2286000"/>
            <a:ext cx="1676400" cy="2431435"/>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400" dirty="0"/>
              <a:t> 1 adet Staj Takip Tablosu:</a:t>
            </a:r>
          </a:p>
          <a:p>
            <a:pPr lvl="0">
              <a:buFont typeface="Arial" pitchFamily="34" charset="0"/>
              <a:buChar char="•"/>
            </a:pPr>
            <a:endParaRPr lang="tr-TR" sz="1400" dirty="0"/>
          </a:p>
          <a:p>
            <a:pPr>
              <a:buFont typeface="Arial" pitchFamily="34" charset="0"/>
              <a:buChar char="•"/>
            </a:pPr>
            <a:r>
              <a:rPr lang="tr-TR" sz="1400" dirty="0"/>
              <a:t> Şantiye/Büro Şefi tarafından doldurularak stajın bittiği 7 iş günü içerisinde </a:t>
            </a:r>
            <a:r>
              <a:rPr lang="tr-TR" sz="1400" b="1" u="sng" dirty="0">
                <a:solidFill>
                  <a:srgbClr val="C00000"/>
                </a:solidFill>
              </a:rPr>
              <a:t>DEÜ Mim. Fak. Dekanlığı’na </a:t>
            </a:r>
            <a:r>
              <a:rPr lang="tr-TR" sz="1400" dirty="0"/>
              <a:t>gönderilecektir.</a:t>
            </a:r>
          </a:p>
          <a:p>
            <a:endParaRPr lang="tr-TR" sz="1200" dirty="0"/>
          </a:p>
        </p:txBody>
      </p:sp>
      <p:graphicFrame>
        <p:nvGraphicFramePr>
          <p:cNvPr id="7" name="3 İçerik Yer Tutucusu"/>
          <p:cNvGraphicFramePr>
            <a:graphicFrameLocks/>
          </p:cNvGraphicFramePr>
          <p:nvPr/>
        </p:nvGraphicFramePr>
        <p:xfrm>
          <a:off x="0" y="990600"/>
          <a:ext cx="9677400" cy="160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274638"/>
            <a:ext cx="8229600" cy="1143000"/>
          </a:xfrm>
        </p:spPr>
        <p:txBody>
          <a:bodyPr/>
          <a:lstStyle/>
          <a:p>
            <a:r>
              <a:rPr lang="tr-TR" dirty="0"/>
              <a:t>STAJ SÜRECİ İŞLEMLERİ</a:t>
            </a:r>
          </a:p>
        </p:txBody>
      </p:sp>
      <p:sp>
        <p:nvSpPr>
          <p:cNvPr id="6" name="5 Metin kutusu"/>
          <p:cNvSpPr txBox="1"/>
          <p:nvPr/>
        </p:nvSpPr>
        <p:spPr>
          <a:xfrm>
            <a:off x="5257800" y="2286000"/>
            <a:ext cx="1752600" cy="2862322"/>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400" dirty="0"/>
              <a:t> 1 adet Öğrenci Pratik Çalışma ve Staj Fişi:</a:t>
            </a:r>
          </a:p>
          <a:p>
            <a:pPr lvl="0">
              <a:buFont typeface="Arial" pitchFamily="34" charset="0"/>
              <a:buChar char="•"/>
            </a:pPr>
            <a:endParaRPr lang="tr-TR" sz="1400" dirty="0"/>
          </a:p>
          <a:p>
            <a:pPr>
              <a:buFont typeface="Arial" pitchFamily="34" charset="0"/>
              <a:buChar char="•"/>
            </a:pPr>
            <a:r>
              <a:rPr lang="tr-TR" sz="1400" dirty="0"/>
              <a:t> Şantiye/Büro Şefi tarafından doldurularak A4 boyutunda yeni bir boş zarfa konup zarf kapatılıp kapama yeri mutlaka imzalanıp ve mühürlenecektir.</a:t>
            </a:r>
            <a:endParaRPr lang="tr-TR" sz="1400" b="1" dirty="0"/>
          </a:p>
          <a:p>
            <a:endParaRPr lang="tr-TR" sz="1200" dirty="0"/>
          </a:p>
        </p:txBody>
      </p:sp>
      <p:sp>
        <p:nvSpPr>
          <p:cNvPr id="7" name="6 Metin kutusu"/>
          <p:cNvSpPr txBox="1"/>
          <p:nvPr/>
        </p:nvSpPr>
        <p:spPr>
          <a:xfrm>
            <a:off x="7086600" y="2286000"/>
            <a:ext cx="1676400" cy="1212640"/>
          </a:xfrm>
          <a:prstGeom prst="rect">
            <a:avLst/>
          </a:prstGeom>
          <a:solidFill>
            <a:schemeClr val="accent1">
              <a:alpha val="48000"/>
            </a:schemeClr>
          </a:solidFill>
        </p:spPr>
        <p:txBody>
          <a:bodyPr wrap="square" rtlCol="0">
            <a:spAutoFit/>
          </a:bodyPr>
          <a:lstStyle/>
          <a:p>
            <a:pPr>
              <a:buFont typeface="Arial" pitchFamily="34" charset="0"/>
              <a:buChar char="•"/>
            </a:pPr>
            <a:r>
              <a:rPr lang="tr-TR" sz="1400" dirty="0"/>
              <a:t> Staj Defteri:</a:t>
            </a:r>
          </a:p>
          <a:p>
            <a:endParaRPr lang="tr-TR" sz="1400" dirty="0"/>
          </a:p>
          <a:p>
            <a:pPr>
              <a:spcBef>
                <a:spcPct val="20000"/>
              </a:spcBef>
            </a:pPr>
            <a:r>
              <a:rPr lang="tr-TR" sz="1400" dirty="0">
                <a:solidFill>
                  <a:srgbClr val="FF0000"/>
                </a:solidFill>
              </a:rPr>
              <a:t>başlangıç sayfası mühür ve imza içerecektir. </a:t>
            </a:r>
            <a:endParaRPr lang="tr-TR" sz="1400" dirty="0"/>
          </a:p>
        </p:txBody>
      </p:sp>
      <p:sp>
        <p:nvSpPr>
          <p:cNvPr id="8" name="7 Dikdörtgen"/>
          <p:cNvSpPr/>
          <p:nvPr/>
        </p:nvSpPr>
        <p:spPr>
          <a:xfrm>
            <a:off x="228600" y="5257562"/>
            <a:ext cx="8610600" cy="1600438"/>
          </a:xfrm>
          <a:prstGeom prst="rect">
            <a:avLst/>
          </a:prstGeom>
        </p:spPr>
        <p:txBody>
          <a:bodyPr wrap="square">
            <a:spAutoFit/>
          </a:bodyPr>
          <a:lstStyle/>
          <a:p>
            <a:pPr>
              <a:buNone/>
            </a:pPr>
            <a:r>
              <a:rPr lang="tr-TR" sz="1400" b="1" dirty="0"/>
              <a:t>ÖNEMLİ NOTLAR:</a:t>
            </a:r>
          </a:p>
          <a:p>
            <a:r>
              <a:rPr lang="tr-TR" sz="1400" b="1" dirty="0"/>
              <a:t>Kabul dilekçesi, sicil fişi ve staj defteri, </a:t>
            </a:r>
            <a:r>
              <a:rPr lang="tr-TR" sz="1400" b="1" dirty="0">
                <a:solidFill>
                  <a:srgbClr val="FF0000"/>
                </a:solidFill>
              </a:rPr>
              <a:t>aynı kişi(</a:t>
            </a:r>
            <a:r>
              <a:rPr lang="tr-TR" sz="1400" b="1" dirty="0" err="1">
                <a:solidFill>
                  <a:srgbClr val="FF0000"/>
                </a:solidFill>
              </a:rPr>
              <a:t>ler</a:t>
            </a:r>
            <a:r>
              <a:rPr lang="tr-TR" sz="1400" b="1" dirty="0">
                <a:solidFill>
                  <a:srgbClr val="FF0000"/>
                </a:solidFill>
              </a:rPr>
              <a:t>) tarafından imzalanmış olmalıdır</a:t>
            </a:r>
            <a:r>
              <a:rPr lang="tr-TR" sz="1400" b="1" dirty="0"/>
              <a:t>. İmzalanamaması durumunda neden aynı kişi tarafından imzalanamadığını anlatan yetkili kişi imzalı bir dilekçe hazırlanması gerekmektedir. İmza ya da mühür eksiği olan belgeler teslim sırasında öğrenciye iade edilecek, teslim süreleri içerisinde düzeltilmesi durumunda kabul edilecektir. Bu durumun dışında kalan teslimlerin sonucu geçersiz sayılacaktır.</a:t>
            </a:r>
          </a:p>
          <a:p>
            <a:r>
              <a:rPr lang="tr-TR" sz="1400" b="1" dirty="0"/>
              <a:t>Elden teslim edilmediği için kaybolan evrakların ve defterlerin sorumluluğu, öğrenciye aittir. Öğrenci, her aşamada, evraklarının teslim alınıp alınmadığını takip etmekle yükümlüdür.</a:t>
            </a:r>
          </a:p>
        </p:txBody>
      </p:sp>
      <p:graphicFrame>
        <p:nvGraphicFramePr>
          <p:cNvPr id="11" name="3 İçerik Yer Tutucusu"/>
          <p:cNvGraphicFramePr>
            <a:graphicFrameLocks/>
          </p:cNvGraphicFramePr>
          <p:nvPr/>
        </p:nvGraphicFramePr>
        <p:xfrm>
          <a:off x="0" y="1066800"/>
          <a:ext cx="96774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STAJ TESLİMİ İŞLEMLERİ</a:t>
            </a:r>
          </a:p>
        </p:txBody>
      </p:sp>
      <p:graphicFrame>
        <p:nvGraphicFramePr>
          <p:cNvPr id="4" name="3 İçerik Yer Tutucusu"/>
          <p:cNvGraphicFramePr>
            <a:graphicFrameLocks noGrp="1"/>
          </p:cNvGraphicFramePr>
          <p:nvPr>
            <p:ph idx="1"/>
          </p:nvPr>
        </p:nvGraphicFramePr>
        <p:xfrm>
          <a:off x="0" y="1600201"/>
          <a:ext cx="9144000" cy="106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etin kutusu"/>
          <p:cNvSpPr txBox="1"/>
          <p:nvPr/>
        </p:nvSpPr>
        <p:spPr>
          <a:xfrm>
            <a:off x="4419600" y="2667001"/>
            <a:ext cx="4724400" cy="1523494"/>
          </a:xfrm>
          <a:prstGeom prst="rect">
            <a:avLst/>
          </a:prstGeom>
          <a:solidFill>
            <a:schemeClr val="accent1">
              <a:alpha val="48000"/>
            </a:schemeClr>
          </a:solidFill>
        </p:spPr>
        <p:txBody>
          <a:bodyPr wrap="square" rtlCol="0">
            <a:spAutoFit/>
          </a:bodyPr>
          <a:lstStyle/>
          <a:p>
            <a:pPr lvl="0" algn="ctr"/>
            <a:r>
              <a:rPr lang="tr-TR" sz="1600" b="1" dirty="0">
                <a:solidFill>
                  <a:srgbClr val="FF0000"/>
                </a:solidFill>
              </a:rPr>
              <a:t>Staj Defterleri Teslim Tarihleri:</a:t>
            </a:r>
          </a:p>
          <a:p>
            <a:pPr lvl="0" algn="ctr"/>
            <a:r>
              <a:rPr lang="tr-TR" sz="1600" b="1" dirty="0">
                <a:solidFill>
                  <a:srgbClr val="FF0000"/>
                </a:solidFill>
              </a:rPr>
              <a:t>07 – 08 – 09 – 10 -11 Ekim 2019</a:t>
            </a:r>
          </a:p>
          <a:p>
            <a:pPr lvl="0" algn="ctr"/>
            <a:endParaRPr lang="tr-TR" sz="1600" b="1" dirty="0">
              <a:solidFill>
                <a:srgbClr val="FF0000"/>
              </a:solidFill>
            </a:endParaRPr>
          </a:p>
          <a:p>
            <a:pPr lvl="0" algn="ctr"/>
            <a:r>
              <a:rPr lang="tr-TR" sz="1600" b="1" dirty="0">
                <a:solidFill>
                  <a:srgbClr val="FF0000"/>
                </a:solidFill>
              </a:rPr>
              <a:t>Hangi staja ait defterlerin kime teslim edileceği daha sonra açıklanacaktır.</a:t>
            </a:r>
          </a:p>
          <a:p>
            <a:pPr lvl="0" algn="ctr"/>
            <a:endParaRPr lang="tr-TR" sz="1300" dirty="0"/>
          </a:p>
        </p:txBody>
      </p:sp>
      <p:sp>
        <p:nvSpPr>
          <p:cNvPr id="8" name="7 Dikdörtgen"/>
          <p:cNvSpPr/>
          <p:nvPr/>
        </p:nvSpPr>
        <p:spPr>
          <a:xfrm>
            <a:off x="0" y="5575757"/>
            <a:ext cx="9144000" cy="1169551"/>
          </a:xfrm>
          <a:prstGeom prst="rect">
            <a:avLst/>
          </a:prstGeom>
        </p:spPr>
        <p:txBody>
          <a:bodyPr wrap="square">
            <a:spAutoFit/>
          </a:bodyPr>
          <a:lstStyle/>
          <a:p>
            <a:pPr>
              <a:buNone/>
            </a:pPr>
            <a:r>
              <a:rPr lang="tr-TR" sz="1400" b="1" dirty="0"/>
              <a:t>ÖNEMLİ NOT:</a:t>
            </a:r>
          </a:p>
          <a:p>
            <a:pPr>
              <a:buFont typeface="Arial" pitchFamily="34" charset="0"/>
              <a:buChar char="•"/>
            </a:pPr>
            <a:r>
              <a:rPr lang="tr-TR" sz="1400" dirty="0"/>
              <a:t> </a:t>
            </a:r>
            <a:r>
              <a:rPr lang="tr-TR" sz="1400" b="1" dirty="0"/>
              <a:t>HER NE KOŞULLA OLURSA OLSUN STAJ DEFTERLERİ İÇİN AÇIKLANAN TARİHLER SONRASINDA STAJ DEFTERLERİNİN TESLİMİ KABUL EDİLMEYECEKTİR. OLUŞABİLECEK OLUMSUZ DURUMLARDAN ÖĞRENCİNİN KENDİSİ SORUMLUDUR. BU NEDENLE STAJ DEFTERİNİN STAJ SÜRESİ İÇERİSİNDE GÜNLÜK OLARAK DOLDURULMASI VE ONAYLATILMASI SİZİN YARARINIZA OLACAKTIR.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1143000"/>
          </a:xfrm>
        </p:spPr>
        <p:txBody>
          <a:bodyPr/>
          <a:lstStyle/>
          <a:p>
            <a:r>
              <a:rPr lang="tr-TR" dirty="0"/>
              <a:t>STAJ BAŞVURUSU İŞLEMLERİ</a:t>
            </a:r>
          </a:p>
        </p:txBody>
      </p:sp>
      <p:graphicFrame>
        <p:nvGraphicFramePr>
          <p:cNvPr id="4" name="3 İçerik Yer Tutucusu"/>
          <p:cNvGraphicFramePr>
            <a:graphicFrameLocks noGrp="1"/>
          </p:cNvGraphicFramePr>
          <p:nvPr>
            <p:ph idx="1"/>
          </p:nvPr>
        </p:nvGraphicFramePr>
        <p:xfrm>
          <a:off x="0" y="1066800"/>
          <a:ext cx="9144000" cy="152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Metin kutusu"/>
          <p:cNvSpPr txBox="1"/>
          <p:nvPr/>
        </p:nvSpPr>
        <p:spPr>
          <a:xfrm>
            <a:off x="0" y="2438400"/>
            <a:ext cx="2667000" cy="4247317"/>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350" dirty="0"/>
              <a:t> 2 adet Kabul Formu</a:t>
            </a:r>
          </a:p>
          <a:p>
            <a:pPr lvl="0"/>
            <a:endParaRPr lang="tr-TR" sz="1350" dirty="0"/>
          </a:p>
          <a:p>
            <a:pPr lvl="0">
              <a:buFont typeface="Arial" pitchFamily="34" charset="0"/>
              <a:buChar char="•"/>
            </a:pPr>
            <a:r>
              <a:rPr lang="tr-TR" sz="1350" dirty="0"/>
              <a:t> 1 adet SGK Bilgi Formu</a:t>
            </a:r>
          </a:p>
          <a:p>
            <a:pPr lvl="0"/>
            <a:endParaRPr lang="tr-TR" sz="1350" dirty="0"/>
          </a:p>
          <a:p>
            <a:pPr lvl="0">
              <a:buFont typeface="Arial" pitchFamily="34" charset="0"/>
              <a:buChar char="•"/>
            </a:pPr>
            <a:r>
              <a:rPr lang="tr-TR" sz="1350" dirty="0"/>
              <a:t> 1 adet Öğrenci Pratik Çalışma ve Staj Fişi</a:t>
            </a:r>
          </a:p>
          <a:p>
            <a:pPr lvl="0"/>
            <a:endParaRPr lang="tr-TR" sz="1350" dirty="0"/>
          </a:p>
          <a:p>
            <a:pPr lvl="0">
              <a:buFont typeface="Arial" pitchFamily="34" charset="0"/>
              <a:buChar char="•"/>
            </a:pPr>
            <a:r>
              <a:rPr lang="tr-TR" sz="1350" dirty="0"/>
              <a:t> 2 adet Staj Değerlendirme Formu</a:t>
            </a:r>
          </a:p>
          <a:p>
            <a:pPr lvl="0"/>
            <a:endParaRPr lang="tr-TR" sz="1350" dirty="0"/>
          </a:p>
          <a:p>
            <a:pPr lvl="0">
              <a:buFont typeface="Arial" pitchFamily="34" charset="0"/>
              <a:buChar char="•"/>
            </a:pPr>
            <a:r>
              <a:rPr lang="tr-TR" sz="1350" dirty="0"/>
              <a:t> 1 adet Büro/Şantiye Stajı Zorunluluk Yazısı</a:t>
            </a:r>
          </a:p>
          <a:p>
            <a:pPr lvl="0"/>
            <a:endParaRPr lang="tr-TR" sz="1350" dirty="0"/>
          </a:p>
          <a:p>
            <a:pPr lvl="0">
              <a:buFont typeface="Arial" pitchFamily="34" charset="0"/>
              <a:buChar char="•"/>
            </a:pPr>
            <a:r>
              <a:rPr lang="tr-TR" sz="1350" dirty="0"/>
              <a:t> 1 adet Staj Takip Tablosu</a:t>
            </a:r>
          </a:p>
          <a:p>
            <a:pPr lvl="0">
              <a:buFont typeface="Arial" pitchFamily="34" charset="0"/>
              <a:buChar char="•"/>
            </a:pPr>
            <a:endParaRPr lang="tr-TR" sz="1350" dirty="0"/>
          </a:p>
          <a:p>
            <a:pPr lvl="0">
              <a:buFont typeface="Arial" pitchFamily="34" charset="0"/>
              <a:buChar char="•"/>
            </a:pPr>
            <a:r>
              <a:rPr lang="tr-TR" sz="1350" dirty="0"/>
              <a:t>Nüfus cüzdanı fotokopisi</a:t>
            </a:r>
          </a:p>
          <a:p>
            <a:pPr lvl="0"/>
            <a:endParaRPr lang="tr-TR" sz="1350" dirty="0"/>
          </a:p>
          <a:p>
            <a:pPr lvl="0">
              <a:buFont typeface="Arial" pitchFamily="34" charset="0"/>
              <a:buChar char="•"/>
            </a:pPr>
            <a:r>
              <a:rPr lang="tr-TR" sz="1350" dirty="0"/>
              <a:t> 1 adet A4 boyutlu boş zarf</a:t>
            </a:r>
          </a:p>
          <a:p>
            <a:pPr lvl="0">
              <a:buFont typeface="Arial" pitchFamily="34" charset="0"/>
              <a:buChar char="•"/>
            </a:pPr>
            <a:endParaRPr lang="tr-TR" sz="1350" dirty="0"/>
          </a:p>
          <a:p>
            <a:pPr lvl="0">
              <a:buFont typeface="Arial" pitchFamily="34" charset="0"/>
              <a:buChar char="•"/>
            </a:pPr>
            <a:endParaRPr lang="tr-TR" sz="1350" dirty="0"/>
          </a:p>
          <a:p>
            <a:pPr lvl="0">
              <a:buFont typeface="Arial" pitchFamily="34" charset="0"/>
              <a:buChar char="•"/>
            </a:pPr>
            <a:endParaRPr lang="tr-TR" sz="1350" dirty="0"/>
          </a:p>
        </p:txBody>
      </p:sp>
      <p:sp>
        <p:nvSpPr>
          <p:cNvPr id="5" name="4 Dikdörtgen"/>
          <p:cNvSpPr/>
          <p:nvPr/>
        </p:nvSpPr>
        <p:spPr>
          <a:xfrm>
            <a:off x="3352800" y="3429000"/>
            <a:ext cx="4876800" cy="3046988"/>
          </a:xfrm>
          <a:prstGeom prst="rect">
            <a:avLst/>
          </a:prstGeom>
        </p:spPr>
        <p:txBody>
          <a:bodyPr wrap="square">
            <a:spAutoFit/>
          </a:bodyPr>
          <a:lstStyle/>
          <a:p>
            <a:pPr>
              <a:buNone/>
            </a:pPr>
            <a:r>
              <a:rPr lang="tr-TR" sz="1600" b="1" dirty="0">
                <a:solidFill>
                  <a:srgbClr val="FF0000"/>
                </a:solidFill>
              </a:rPr>
              <a:t>Büro ve Şantiye STAJ BAŞLANGIÇ TARİHLERİ (Haftada 5 Gün):</a:t>
            </a:r>
          </a:p>
          <a:p>
            <a:pPr>
              <a:buNone/>
            </a:pPr>
            <a:endParaRPr lang="tr-TR" sz="1600" b="1" dirty="0"/>
          </a:p>
          <a:p>
            <a:pPr>
              <a:buNone/>
            </a:pPr>
            <a:r>
              <a:rPr lang="tr-TR" sz="1600" b="1" dirty="0">
                <a:solidFill>
                  <a:srgbClr val="002060"/>
                </a:solidFill>
              </a:rPr>
              <a:t>08 Temmuz - 02 Eylül 2019</a:t>
            </a:r>
          </a:p>
          <a:p>
            <a:pPr>
              <a:buNone/>
            </a:pPr>
            <a:r>
              <a:rPr lang="tr-TR" sz="1600" b="1" dirty="0">
                <a:solidFill>
                  <a:srgbClr val="002060"/>
                </a:solidFill>
              </a:rPr>
              <a:t>16 Temmuz – 09 Eylül 2019</a:t>
            </a:r>
          </a:p>
          <a:p>
            <a:pPr>
              <a:buNone/>
            </a:pPr>
            <a:r>
              <a:rPr lang="tr-TR" sz="1600" b="1" dirty="0">
                <a:solidFill>
                  <a:srgbClr val="002060"/>
                </a:solidFill>
              </a:rPr>
              <a:t>22 Temmuz – 13 Eylül 2019</a:t>
            </a:r>
          </a:p>
          <a:p>
            <a:pPr>
              <a:buNone/>
            </a:pPr>
            <a:endParaRPr lang="tr-TR" sz="1600" b="1" dirty="0">
              <a:solidFill>
                <a:srgbClr val="FF0000"/>
              </a:solidFill>
            </a:endParaRPr>
          </a:p>
          <a:p>
            <a:pPr>
              <a:buNone/>
            </a:pPr>
            <a:r>
              <a:rPr lang="tr-TR" sz="1600" b="1" dirty="0">
                <a:solidFill>
                  <a:srgbClr val="FF0000"/>
                </a:solidFill>
              </a:rPr>
              <a:t>Staj süreleri bir haftada 5 veya 6 işgünü çalışılması durumuna göre değişiklik gösterecektir. Resmi tatiller staj süresinden sayılmayacaktır. Stajlar yalnızca </a:t>
            </a:r>
            <a:r>
              <a:rPr lang="tr-TR" sz="1600" b="1" dirty="0">
                <a:solidFill>
                  <a:srgbClr val="002060"/>
                </a:solidFill>
              </a:rPr>
              <a:t>Pazartesi</a:t>
            </a:r>
            <a:r>
              <a:rPr lang="tr-TR" sz="1600" b="1" dirty="0">
                <a:solidFill>
                  <a:srgbClr val="FF0000"/>
                </a:solidFill>
              </a:rPr>
              <a:t> günleri başlayabilir. </a:t>
            </a:r>
          </a:p>
          <a:p>
            <a:pPr>
              <a:buNone/>
            </a:pPr>
            <a:endParaRPr lang="tr-TR" sz="1600" b="1" dirty="0">
              <a:solidFill>
                <a:srgbClr val="FF0000"/>
              </a:solidFill>
            </a:endParaRPr>
          </a:p>
        </p:txBody>
      </p:sp>
    </p:spTree>
    <p:extLst>
      <p:ext uri="{BB962C8B-B14F-4D97-AF65-F5344CB8AC3E}">
        <p14:creationId xmlns:p14="http://schemas.microsoft.com/office/powerpoint/2010/main" val="307144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1143000"/>
          </a:xfrm>
        </p:spPr>
        <p:txBody>
          <a:bodyPr/>
          <a:lstStyle/>
          <a:p>
            <a:r>
              <a:rPr lang="tr-TR" dirty="0"/>
              <a:t>STAJ BAŞVURUSU İŞLEMLERİ</a:t>
            </a:r>
          </a:p>
        </p:txBody>
      </p:sp>
      <p:graphicFrame>
        <p:nvGraphicFramePr>
          <p:cNvPr id="4" name="3 İçerik Yer Tutucusu"/>
          <p:cNvGraphicFramePr>
            <a:graphicFrameLocks noGrp="1"/>
          </p:cNvGraphicFramePr>
          <p:nvPr>
            <p:ph idx="1"/>
          </p:nvPr>
        </p:nvGraphicFramePr>
        <p:xfrm>
          <a:off x="0" y="1066800"/>
          <a:ext cx="9144000" cy="152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Metin kutusu"/>
          <p:cNvSpPr txBox="1"/>
          <p:nvPr/>
        </p:nvSpPr>
        <p:spPr>
          <a:xfrm>
            <a:off x="0" y="2438400"/>
            <a:ext cx="2667000" cy="4247317"/>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350" dirty="0"/>
              <a:t> 2 adet Kabul Formu</a:t>
            </a:r>
          </a:p>
          <a:p>
            <a:pPr lvl="0"/>
            <a:endParaRPr lang="tr-TR" sz="1350" dirty="0"/>
          </a:p>
          <a:p>
            <a:pPr lvl="0">
              <a:buFont typeface="Arial" pitchFamily="34" charset="0"/>
              <a:buChar char="•"/>
            </a:pPr>
            <a:r>
              <a:rPr lang="tr-TR" sz="1350" dirty="0"/>
              <a:t> 1 adet SGK Bilgi Formu</a:t>
            </a:r>
          </a:p>
          <a:p>
            <a:pPr lvl="0"/>
            <a:endParaRPr lang="tr-TR" sz="1350" dirty="0"/>
          </a:p>
          <a:p>
            <a:pPr lvl="0">
              <a:buFont typeface="Arial" pitchFamily="34" charset="0"/>
              <a:buChar char="•"/>
            </a:pPr>
            <a:r>
              <a:rPr lang="tr-TR" sz="1350" dirty="0"/>
              <a:t> 1 adet Öğrenci Pratik Çalışma ve Staj Fişi</a:t>
            </a:r>
          </a:p>
          <a:p>
            <a:pPr lvl="0"/>
            <a:endParaRPr lang="tr-TR" sz="1350" dirty="0"/>
          </a:p>
          <a:p>
            <a:pPr lvl="0">
              <a:buFont typeface="Arial" pitchFamily="34" charset="0"/>
              <a:buChar char="•"/>
            </a:pPr>
            <a:r>
              <a:rPr lang="tr-TR" sz="1350" dirty="0"/>
              <a:t> 2 adet Staj Değerlendirme Formu</a:t>
            </a:r>
          </a:p>
          <a:p>
            <a:pPr lvl="0"/>
            <a:endParaRPr lang="tr-TR" sz="1350" dirty="0"/>
          </a:p>
          <a:p>
            <a:pPr lvl="0">
              <a:buFont typeface="Arial" pitchFamily="34" charset="0"/>
              <a:buChar char="•"/>
            </a:pPr>
            <a:r>
              <a:rPr lang="tr-TR" sz="1350" dirty="0"/>
              <a:t> 1 adet Büro/Şantiye Stajı Zorunluluk Yazısı</a:t>
            </a:r>
          </a:p>
          <a:p>
            <a:pPr lvl="0"/>
            <a:endParaRPr lang="tr-TR" sz="1350" dirty="0"/>
          </a:p>
          <a:p>
            <a:pPr lvl="0">
              <a:buFont typeface="Arial" pitchFamily="34" charset="0"/>
              <a:buChar char="•"/>
            </a:pPr>
            <a:r>
              <a:rPr lang="tr-TR" sz="1350" dirty="0"/>
              <a:t> 1 adet Staj Takip Tablosu</a:t>
            </a:r>
          </a:p>
          <a:p>
            <a:pPr lvl="0">
              <a:buFont typeface="Arial" pitchFamily="34" charset="0"/>
              <a:buChar char="•"/>
            </a:pPr>
            <a:endParaRPr lang="tr-TR" sz="1350" dirty="0"/>
          </a:p>
          <a:p>
            <a:pPr lvl="0">
              <a:buFont typeface="Arial" pitchFamily="34" charset="0"/>
              <a:buChar char="•"/>
            </a:pPr>
            <a:r>
              <a:rPr lang="tr-TR" sz="1350" dirty="0"/>
              <a:t>Nüfus cüzdanı fotokopisi</a:t>
            </a:r>
          </a:p>
          <a:p>
            <a:pPr lvl="0"/>
            <a:endParaRPr lang="tr-TR" sz="1350" dirty="0"/>
          </a:p>
          <a:p>
            <a:pPr lvl="0">
              <a:buFont typeface="Arial" pitchFamily="34" charset="0"/>
              <a:buChar char="•"/>
            </a:pPr>
            <a:r>
              <a:rPr lang="tr-TR" sz="1350" dirty="0"/>
              <a:t> 1 adet A4 boyutlu boş zarf</a:t>
            </a:r>
          </a:p>
          <a:p>
            <a:pPr lvl="0">
              <a:buFont typeface="Arial" pitchFamily="34" charset="0"/>
              <a:buChar char="•"/>
            </a:pPr>
            <a:endParaRPr lang="tr-TR" sz="1350" dirty="0"/>
          </a:p>
          <a:p>
            <a:pPr lvl="0">
              <a:buFont typeface="Arial" pitchFamily="34" charset="0"/>
              <a:buChar char="•"/>
            </a:pPr>
            <a:endParaRPr lang="tr-TR" sz="1350" dirty="0"/>
          </a:p>
          <a:p>
            <a:pPr lvl="0">
              <a:buFont typeface="Arial" pitchFamily="34" charset="0"/>
              <a:buChar char="•"/>
            </a:pPr>
            <a:endParaRPr lang="tr-TR" sz="1350" dirty="0"/>
          </a:p>
        </p:txBody>
      </p:sp>
      <p:sp>
        <p:nvSpPr>
          <p:cNvPr id="5" name="4 Dikdörtgen"/>
          <p:cNvSpPr/>
          <p:nvPr/>
        </p:nvSpPr>
        <p:spPr>
          <a:xfrm>
            <a:off x="3352800" y="3429000"/>
            <a:ext cx="4876800" cy="2062103"/>
          </a:xfrm>
          <a:prstGeom prst="rect">
            <a:avLst/>
          </a:prstGeom>
        </p:spPr>
        <p:txBody>
          <a:bodyPr wrap="square">
            <a:spAutoFit/>
          </a:bodyPr>
          <a:lstStyle/>
          <a:p>
            <a:pPr>
              <a:buNone/>
            </a:pPr>
            <a:r>
              <a:rPr lang="tr-TR" sz="1600" b="1" dirty="0">
                <a:solidFill>
                  <a:srgbClr val="FF0000"/>
                </a:solidFill>
              </a:rPr>
              <a:t>Ölçme:</a:t>
            </a:r>
          </a:p>
          <a:p>
            <a:r>
              <a:rPr lang="tr-TR" sz="1600" b="1" dirty="0">
                <a:solidFill>
                  <a:srgbClr val="002060"/>
                </a:solidFill>
              </a:rPr>
              <a:t>08 Temmuz - 29 Temmuz 2019</a:t>
            </a:r>
          </a:p>
          <a:p>
            <a:pPr>
              <a:buNone/>
            </a:pPr>
            <a:endParaRPr lang="tr-TR" sz="1600" b="1" dirty="0">
              <a:solidFill>
                <a:srgbClr val="FF0000"/>
              </a:solidFill>
            </a:endParaRPr>
          </a:p>
          <a:p>
            <a:pPr>
              <a:buNone/>
            </a:pPr>
            <a:r>
              <a:rPr lang="tr-TR" sz="1600" b="1" dirty="0" err="1">
                <a:solidFill>
                  <a:srgbClr val="FF0000"/>
                </a:solidFill>
              </a:rPr>
              <a:t>Rölöve</a:t>
            </a:r>
            <a:r>
              <a:rPr lang="tr-TR" sz="1600" b="1" dirty="0">
                <a:solidFill>
                  <a:srgbClr val="FF0000"/>
                </a:solidFill>
              </a:rPr>
              <a:t>:</a:t>
            </a:r>
          </a:p>
          <a:p>
            <a:pPr>
              <a:buNone/>
            </a:pPr>
            <a:endParaRPr lang="tr-TR" sz="1600" b="1" dirty="0"/>
          </a:p>
          <a:p>
            <a:pPr>
              <a:buNone/>
            </a:pPr>
            <a:r>
              <a:rPr lang="tr-TR" sz="1600" b="1" dirty="0">
                <a:solidFill>
                  <a:srgbClr val="002060"/>
                </a:solidFill>
              </a:rPr>
              <a:t>26 Ağustos - 16 Eylül 2019</a:t>
            </a:r>
          </a:p>
          <a:p>
            <a:pPr>
              <a:buNone/>
            </a:pPr>
            <a:endParaRPr lang="tr-TR" sz="1600" b="1" dirty="0">
              <a:solidFill>
                <a:srgbClr val="FF0000"/>
              </a:solidFill>
            </a:endParaRPr>
          </a:p>
          <a:p>
            <a:pPr>
              <a:buNone/>
            </a:pPr>
            <a:endParaRPr lang="tr-TR" sz="1600" b="1" dirty="0">
              <a:solidFill>
                <a:srgbClr val="FF0000"/>
              </a:solidFill>
            </a:endParaRPr>
          </a:p>
        </p:txBody>
      </p:sp>
    </p:spTree>
    <p:extLst>
      <p:ext uri="{BB962C8B-B14F-4D97-AF65-F5344CB8AC3E}">
        <p14:creationId xmlns:p14="http://schemas.microsoft.com/office/powerpoint/2010/main" val="268098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
          <p:cNvGrpSpPr/>
          <p:nvPr/>
        </p:nvGrpSpPr>
        <p:grpSpPr>
          <a:xfrm>
            <a:off x="0" y="914400"/>
            <a:ext cx="3263800" cy="1305520"/>
            <a:chOff x="2678" y="109239"/>
            <a:chExt cx="3263800" cy="1305520"/>
          </a:xfrm>
        </p:grpSpPr>
        <p:sp>
          <p:nvSpPr>
            <p:cNvPr id="9" name="8 Köşeli Çift Ayraç"/>
            <p:cNvSpPr/>
            <p:nvPr/>
          </p:nvSpPr>
          <p:spPr>
            <a:xfrm>
              <a:off x="2678" y="109239"/>
              <a:ext cx="3263800" cy="130552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Köşeli Çift Ayraç 4"/>
            <p:cNvSpPr/>
            <p:nvPr/>
          </p:nvSpPr>
          <p:spPr>
            <a:xfrm>
              <a:off x="655438" y="109239"/>
              <a:ext cx="1958280" cy="130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tr-TR" sz="2200" kern="1200" dirty="0"/>
                <a:t>EVRAKLARI DOLDUR</a:t>
              </a:r>
            </a:p>
          </p:txBody>
        </p:sp>
      </p:grpSp>
      <p:sp>
        <p:nvSpPr>
          <p:cNvPr id="7" name="6 Metin kutusu"/>
          <p:cNvSpPr txBox="1"/>
          <p:nvPr/>
        </p:nvSpPr>
        <p:spPr>
          <a:xfrm>
            <a:off x="0" y="2195185"/>
            <a:ext cx="2590800" cy="4247317"/>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350" dirty="0"/>
              <a:t> </a:t>
            </a:r>
            <a:r>
              <a:rPr lang="tr-TR" sz="1350" dirty="0">
                <a:solidFill>
                  <a:srgbClr val="FF0000"/>
                </a:solidFill>
              </a:rPr>
              <a:t>2 adet Kabul Formu</a:t>
            </a:r>
          </a:p>
          <a:p>
            <a:pPr lvl="0"/>
            <a:endParaRPr lang="tr-TR" sz="1350" dirty="0"/>
          </a:p>
          <a:p>
            <a:pPr lvl="0">
              <a:buFont typeface="Arial" pitchFamily="34" charset="0"/>
              <a:buChar char="•"/>
            </a:pPr>
            <a:r>
              <a:rPr lang="tr-TR" sz="1350" dirty="0"/>
              <a:t> 1 adet SGK Bilgi Formu</a:t>
            </a:r>
          </a:p>
          <a:p>
            <a:pPr lvl="0"/>
            <a:endParaRPr lang="tr-TR" sz="1350" dirty="0"/>
          </a:p>
          <a:p>
            <a:pPr lvl="0">
              <a:buFont typeface="Arial" pitchFamily="34" charset="0"/>
              <a:buChar char="•"/>
            </a:pPr>
            <a:r>
              <a:rPr lang="tr-TR" sz="1350" dirty="0"/>
              <a:t> 1 adet Öğrenci Pratik Çalışma ve Staj Fişi</a:t>
            </a:r>
          </a:p>
          <a:p>
            <a:pPr lvl="0"/>
            <a:endParaRPr lang="tr-TR" sz="1350" dirty="0"/>
          </a:p>
          <a:p>
            <a:pPr lvl="0">
              <a:buFont typeface="Arial" pitchFamily="34" charset="0"/>
              <a:buChar char="•"/>
            </a:pPr>
            <a:r>
              <a:rPr lang="tr-TR" sz="1350" dirty="0"/>
              <a:t> 2 adet Staj Değerlendirme Formu</a:t>
            </a:r>
          </a:p>
          <a:p>
            <a:pPr lvl="0"/>
            <a:endParaRPr lang="tr-TR" sz="1350" dirty="0"/>
          </a:p>
          <a:p>
            <a:pPr lvl="0">
              <a:buFont typeface="Arial" pitchFamily="34" charset="0"/>
              <a:buChar char="•"/>
            </a:pPr>
            <a:r>
              <a:rPr lang="tr-TR" sz="1350" dirty="0"/>
              <a:t> 1 adet Büro/Şantiye Stajı Zorunluluk Yazısı</a:t>
            </a:r>
          </a:p>
          <a:p>
            <a:pPr lvl="0"/>
            <a:endParaRPr lang="tr-TR" sz="1350" dirty="0"/>
          </a:p>
          <a:p>
            <a:pPr lvl="0">
              <a:buFont typeface="Arial" pitchFamily="34" charset="0"/>
              <a:buChar char="•"/>
            </a:pPr>
            <a:r>
              <a:rPr lang="tr-TR" sz="1350" dirty="0"/>
              <a:t> 1 adet Staj Takip Tablosu</a:t>
            </a:r>
          </a:p>
          <a:p>
            <a:pPr lvl="0">
              <a:buFont typeface="Arial" pitchFamily="34" charset="0"/>
              <a:buChar char="•"/>
            </a:pPr>
            <a:endParaRPr lang="tr-TR" sz="1350" dirty="0"/>
          </a:p>
          <a:p>
            <a:pPr lvl="0">
              <a:buFont typeface="Arial" pitchFamily="34" charset="0"/>
              <a:buChar char="•"/>
            </a:pPr>
            <a:r>
              <a:rPr lang="tr-TR" sz="1350" dirty="0"/>
              <a:t>Nüfus cüzdanı fotokopisi</a:t>
            </a:r>
          </a:p>
          <a:p>
            <a:pPr lvl="0"/>
            <a:endParaRPr lang="tr-TR" sz="1350" dirty="0"/>
          </a:p>
          <a:p>
            <a:pPr lvl="0">
              <a:buFont typeface="Arial" pitchFamily="34" charset="0"/>
              <a:buChar char="•"/>
            </a:pPr>
            <a:r>
              <a:rPr lang="tr-TR" sz="1350" dirty="0"/>
              <a:t> 1 adet A4 boyutlu boş zarf</a:t>
            </a:r>
          </a:p>
          <a:p>
            <a:pPr lvl="0">
              <a:buFont typeface="Arial" pitchFamily="34" charset="0"/>
              <a:buChar char="•"/>
            </a:pPr>
            <a:endParaRPr lang="tr-TR" sz="1350" dirty="0"/>
          </a:p>
          <a:p>
            <a:pPr lvl="0">
              <a:buFont typeface="Arial" pitchFamily="34" charset="0"/>
              <a:buChar char="•"/>
            </a:pPr>
            <a:endParaRPr lang="tr-TR" sz="1350" dirty="0"/>
          </a:p>
        </p:txBody>
      </p:sp>
      <p:graphicFrame>
        <p:nvGraphicFramePr>
          <p:cNvPr id="3074" name="Object 2"/>
          <p:cNvGraphicFramePr>
            <a:graphicFrameLocks noChangeAspect="1"/>
          </p:cNvGraphicFramePr>
          <p:nvPr/>
        </p:nvGraphicFramePr>
        <p:xfrm>
          <a:off x="5867400" y="2133600"/>
          <a:ext cx="3176916" cy="4495800"/>
        </p:xfrm>
        <a:graphic>
          <a:graphicData uri="http://schemas.openxmlformats.org/presentationml/2006/ole">
            <mc:AlternateContent xmlns:mc="http://schemas.openxmlformats.org/markup-compatibility/2006">
              <mc:Choice xmlns:v="urn:schemas-microsoft-com:vml" Requires="v">
                <p:oleObj spid="_x0000_s3124" name="Acrobat Document" r:id="rId3" imgW="5667172" imgH="8019870" progId="AcroExch.Document.DC">
                  <p:embed/>
                </p:oleObj>
              </mc:Choice>
              <mc:Fallback>
                <p:oleObj name="Acrobat Document" r:id="rId3" imgW="5667172" imgH="8019870" progId="AcroExch.Document.DC">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133600"/>
                        <a:ext cx="317691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1048" y="2186969"/>
            <a:ext cx="2762250" cy="42637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0" y="914400"/>
            <a:ext cx="3263800" cy="1305520"/>
            <a:chOff x="2678" y="109239"/>
            <a:chExt cx="3263800" cy="1305520"/>
          </a:xfrm>
        </p:grpSpPr>
        <p:sp>
          <p:nvSpPr>
            <p:cNvPr id="5" name="4 Köşeli Çift Ayraç"/>
            <p:cNvSpPr/>
            <p:nvPr/>
          </p:nvSpPr>
          <p:spPr>
            <a:xfrm>
              <a:off x="2678" y="109239"/>
              <a:ext cx="3263800" cy="130552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Köşeli Çift Ayraç 4"/>
            <p:cNvSpPr/>
            <p:nvPr/>
          </p:nvSpPr>
          <p:spPr>
            <a:xfrm>
              <a:off x="655438" y="109239"/>
              <a:ext cx="1958280" cy="130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tr-TR" sz="2200" kern="1200" dirty="0"/>
                <a:t>EVRAKLARI DOLDUR</a:t>
              </a:r>
            </a:p>
          </p:txBody>
        </p:sp>
      </p:grpSp>
      <p:graphicFrame>
        <p:nvGraphicFramePr>
          <p:cNvPr id="2053" name="Object 5"/>
          <p:cNvGraphicFramePr>
            <a:graphicFrameLocks noChangeAspect="1"/>
          </p:cNvGraphicFramePr>
          <p:nvPr/>
        </p:nvGraphicFramePr>
        <p:xfrm>
          <a:off x="0" y="0"/>
          <a:ext cx="704850" cy="685800"/>
        </p:xfrm>
        <a:graphic>
          <a:graphicData uri="http://schemas.openxmlformats.org/presentationml/2006/ole">
            <mc:AlternateContent xmlns:mc="http://schemas.openxmlformats.org/markup-compatibility/2006">
              <mc:Choice xmlns:v="urn:schemas-microsoft-com:vml" Requires="v">
                <p:oleObj spid="_x0000_s2111" name="Bit Eşlem Resmi" r:id="rId3" imgW="3619407" imgH="3600000" progId="PBrush">
                  <p:embed/>
                </p:oleObj>
              </mc:Choice>
              <mc:Fallback>
                <p:oleObj name="Bit Eşlem Resmi" r:id="rId3" imgW="3619407" imgH="3600000"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descr="amblem"/>
          <p:cNvPicPr>
            <a:picLocks noChangeAspect="1" noChangeArrowheads="1"/>
          </p:cNvPicPr>
          <p:nvPr/>
        </p:nvPicPr>
        <p:blipFill>
          <a:blip r:embed="rId5" cstate="print"/>
          <a:srcRect/>
          <a:stretch>
            <a:fillRect/>
          </a:stretch>
        </p:blipFill>
        <p:spPr bwMode="auto">
          <a:xfrm>
            <a:off x="0" y="0"/>
            <a:ext cx="685800" cy="663575"/>
          </a:xfrm>
          <a:prstGeom prst="rect">
            <a:avLst/>
          </a:prstGeom>
          <a:noFill/>
        </p:spPr>
      </p:pic>
      <p:sp>
        <p:nvSpPr>
          <p:cNvPr id="9" name="8 Metin kutusu"/>
          <p:cNvSpPr txBox="1"/>
          <p:nvPr/>
        </p:nvSpPr>
        <p:spPr>
          <a:xfrm>
            <a:off x="0" y="2195185"/>
            <a:ext cx="2590800" cy="4247317"/>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350" dirty="0"/>
              <a:t> 2 adet Kabul Formu</a:t>
            </a:r>
          </a:p>
          <a:p>
            <a:pPr lvl="0"/>
            <a:endParaRPr lang="tr-TR" sz="1350" dirty="0"/>
          </a:p>
          <a:p>
            <a:pPr lvl="0">
              <a:buFont typeface="Arial" pitchFamily="34" charset="0"/>
              <a:buChar char="•"/>
            </a:pPr>
            <a:r>
              <a:rPr lang="tr-TR" sz="1350" dirty="0">
                <a:solidFill>
                  <a:srgbClr val="FF0000"/>
                </a:solidFill>
              </a:rPr>
              <a:t> 1 adet SGK Bilgi Formu</a:t>
            </a:r>
          </a:p>
          <a:p>
            <a:pPr lvl="0"/>
            <a:endParaRPr lang="tr-TR" sz="1350" dirty="0"/>
          </a:p>
          <a:p>
            <a:pPr lvl="0">
              <a:buFont typeface="Arial" pitchFamily="34" charset="0"/>
              <a:buChar char="•"/>
            </a:pPr>
            <a:r>
              <a:rPr lang="tr-TR" sz="1350" dirty="0"/>
              <a:t> 1 adet Öğrenci Pratik Çalışma ve Staj Fişi</a:t>
            </a:r>
          </a:p>
          <a:p>
            <a:pPr lvl="0"/>
            <a:endParaRPr lang="tr-TR" sz="1350" dirty="0"/>
          </a:p>
          <a:p>
            <a:pPr lvl="0">
              <a:buFont typeface="Arial" pitchFamily="34" charset="0"/>
              <a:buChar char="•"/>
            </a:pPr>
            <a:r>
              <a:rPr lang="tr-TR" sz="1350" dirty="0"/>
              <a:t> 2 adet Staj Değerlendirme Formu</a:t>
            </a:r>
          </a:p>
          <a:p>
            <a:pPr lvl="0"/>
            <a:endParaRPr lang="tr-TR" sz="1350" dirty="0"/>
          </a:p>
          <a:p>
            <a:pPr lvl="0">
              <a:buFont typeface="Arial" pitchFamily="34" charset="0"/>
              <a:buChar char="•"/>
            </a:pPr>
            <a:r>
              <a:rPr lang="tr-TR" sz="1350" dirty="0"/>
              <a:t> 1 adet Büro/Şantiye Stajı Zorunluluk Yazısı</a:t>
            </a:r>
          </a:p>
          <a:p>
            <a:pPr lvl="0"/>
            <a:endParaRPr lang="tr-TR" sz="1350" dirty="0"/>
          </a:p>
          <a:p>
            <a:pPr lvl="0">
              <a:buFont typeface="Arial" pitchFamily="34" charset="0"/>
              <a:buChar char="•"/>
            </a:pPr>
            <a:r>
              <a:rPr lang="tr-TR" sz="1350" dirty="0"/>
              <a:t> 1 adet Staj Takip Tablosu</a:t>
            </a:r>
          </a:p>
          <a:p>
            <a:pPr lvl="0">
              <a:buFont typeface="Arial" pitchFamily="34" charset="0"/>
              <a:buChar char="•"/>
            </a:pPr>
            <a:endParaRPr lang="tr-TR" sz="1350" dirty="0"/>
          </a:p>
          <a:p>
            <a:pPr lvl="0">
              <a:buFont typeface="Arial" pitchFamily="34" charset="0"/>
              <a:buChar char="•"/>
            </a:pPr>
            <a:r>
              <a:rPr lang="tr-TR" sz="1350" dirty="0"/>
              <a:t>Nüfus cüzdanı fotokopisi</a:t>
            </a:r>
          </a:p>
          <a:p>
            <a:pPr lvl="0"/>
            <a:endParaRPr lang="tr-TR" sz="1350" dirty="0"/>
          </a:p>
          <a:p>
            <a:pPr lvl="0">
              <a:buFont typeface="Arial" pitchFamily="34" charset="0"/>
              <a:buChar char="•"/>
            </a:pPr>
            <a:r>
              <a:rPr lang="tr-TR" sz="1350" dirty="0"/>
              <a:t> 1 adet A4 boyutlu boş zarf</a:t>
            </a:r>
          </a:p>
          <a:p>
            <a:pPr lvl="0">
              <a:buFont typeface="Arial" pitchFamily="34" charset="0"/>
              <a:buChar char="•"/>
            </a:pPr>
            <a:endParaRPr lang="tr-TR" sz="1350" dirty="0"/>
          </a:p>
          <a:p>
            <a:pPr lvl="0">
              <a:buFont typeface="Arial" pitchFamily="34" charset="0"/>
              <a:buChar char="•"/>
            </a:pPr>
            <a:endParaRPr lang="tr-TR" sz="1350" dirty="0"/>
          </a:p>
        </p:txBody>
      </p:sp>
      <p:graphicFrame>
        <p:nvGraphicFramePr>
          <p:cNvPr id="2056" name="Object 8"/>
          <p:cNvGraphicFramePr>
            <a:graphicFrameLocks noChangeAspect="1"/>
          </p:cNvGraphicFramePr>
          <p:nvPr/>
        </p:nvGraphicFramePr>
        <p:xfrm>
          <a:off x="3810000" y="96081"/>
          <a:ext cx="4724400" cy="6685719"/>
        </p:xfrm>
        <a:graphic>
          <a:graphicData uri="http://schemas.openxmlformats.org/presentationml/2006/ole">
            <mc:AlternateContent xmlns:mc="http://schemas.openxmlformats.org/markup-compatibility/2006">
              <mc:Choice xmlns:v="urn:schemas-microsoft-com:vml" Requires="v">
                <p:oleObj spid="_x0000_s2112" name="Acrobat Document" r:id="rId6" imgW="5667172" imgH="8019870" progId="AcroExch.Document.DC">
                  <p:embed/>
                </p:oleObj>
              </mc:Choice>
              <mc:Fallback>
                <p:oleObj name="Acrobat Document" r:id="rId6" imgW="5667172" imgH="8019870" progId="AcroExch.Document.DC">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96081"/>
                        <a:ext cx="4724400" cy="668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914400"/>
            <a:ext cx="3263800" cy="1305520"/>
            <a:chOff x="2678" y="109239"/>
            <a:chExt cx="3263800" cy="1305520"/>
          </a:xfrm>
        </p:grpSpPr>
        <p:sp>
          <p:nvSpPr>
            <p:cNvPr id="3" name="2 Köşeli Çift Ayraç"/>
            <p:cNvSpPr/>
            <p:nvPr/>
          </p:nvSpPr>
          <p:spPr>
            <a:xfrm>
              <a:off x="2678" y="109239"/>
              <a:ext cx="3263800" cy="130552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Köşeli Çift Ayraç 4"/>
            <p:cNvSpPr/>
            <p:nvPr/>
          </p:nvSpPr>
          <p:spPr>
            <a:xfrm>
              <a:off x="655438" y="109239"/>
              <a:ext cx="1958280" cy="130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tr-TR" sz="2200" kern="1200" dirty="0"/>
                <a:t>EVRAKLARI DOLDUR</a:t>
              </a:r>
            </a:p>
          </p:txBody>
        </p:sp>
      </p:grpSp>
      <p:graphicFrame>
        <p:nvGraphicFramePr>
          <p:cNvPr id="4098" name="Object 2"/>
          <p:cNvGraphicFramePr>
            <a:graphicFrameLocks noChangeAspect="1"/>
          </p:cNvGraphicFramePr>
          <p:nvPr/>
        </p:nvGraphicFramePr>
        <p:xfrm>
          <a:off x="3754337" y="152400"/>
          <a:ext cx="4256483" cy="6705600"/>
        </p:xfrm>
        <a:graphic>
          <a:graphicData uri="http://schemas.openxmlformats.org/presentationml/2006/ole">
            <mc:AlternateContent xmlns:mc="http://schemas.openxmlformats.org/markup-compatibility/2006">
              <mc:Choice xmlns:v="urn:schemas-microsoft-com:vml" Requires="v">
                <p:oleObj spid="_x0000_s4126" name="Document" r:id="rId3" imgW="5873061" imgH="9253474" progId="Word.Document.8">
                  <p:embed/>
                </p:oleObj>
              </mc:Choice>
              <mc:Fallback>
                <p:oleObj name="Document" r:id="rId3" imgW="5873061" imgH="925347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337" y="152400"/>
                        <a:ext cx="4256483"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Metin kutusu"/>
          <p:cNvSpPr txBox="1"/>
          <p:nvPr/>
        </p:nvSpPr>
        <p:spPr>
          <a:xfrm>
            <a:off x="0" y="2195185"/>
            <a:ext cx="2590800" cy="4247317"/>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350" dirty="0"/>
              <a:t> 2 adet Kabul Formu</a:t>
            </a:r>
          </a:p>
          <a:p>
            <a:pPr lvl="0"/>
            <a:endParaRPr lang="tr-TR" sz="1350" dirty="0"/>
          </a:p>
          <a:p>
            <a:pPr lvl="0">
              <a:buFont typeface="Arial" pitchFamily="34" charset="0"/>
              <a:buChar char="•"/>
            </a:pPr>
            <a:r>
              <a:rPr lang="tr-TR" sz="1350" dirty="0"/>
              <a:t> 1 adet SGK Bilgi Formu</a:t>
            </a:r>
          </a:p>
          <a:p>
            <a:pPr lvl="0"/>
            <a:endParaRPr lang="tr-TR" sz="1350" dirty="0"/>
          </a:p>
          <a:p>
            <a:pPr lvl="0">
              <a:buFont typeface="Arial" pitchFamily="34" charset="0"/>
              <a:buChar char="•"/>
            </a:pPr>
            <a:r>
              <a:rPr lang="tr-TR" sz="1350" dirty="0">
                <a:solidFill>
                  <a:srgbClr val="FF0000"/>
                </a:solidFill>
              </a:rPr>
              <a:t> 1 adet Öğrenci Pratik Çalışma ve Staj Fişi</a:t>
            </a:r>
          </a:p>
          <a:p>
            <a:pPr lvl="0"/>
            <a:endParaRPr lang="tr-TR" sz="1350" dirty="0"/>
          </a:p>
          <a:p>
            <a:pPr lvl="0">
              <a:buFont typeface="Arial" pitchFamily="34" charset="0"/>
              <a:buChar char="•"/>
            </a:pPr>
            <a:r>
              <a:rPr lang="tr-TR" sz="1350" dirty="0"/>
              <a:t> 2 adet Staj Değerlendirme Formu</a:t>
            </a:r>
          </a:p>
          <a:p>
            <a:pPr lvl="0"/>
            <a:endParaRPr lang="tr-TR" sz="1350" dirty="0"/>
          </a:p>
          <a:p>
            <a:pPr lvl="0">
              <a:buFont typeface="Arial" pitchFamily="34" charset="0"/>
              <a:buChar char="•"/>
            </a:pPr>
            <a:r>
              <a:rPr lang="tr-TR" sz="1350" dirty="0"/>
              <a:t> 1 adet Büro/Şantiye Stajı Zorunluluk Yazısı</a:t>
            </a:r>
          </a:p>
          <a:p>
            <a:pPr lvl="0"/>
            <a:endParaRPr lang="tr-TR" sz="1350" dirty="0"/>
          </a:p>
          <a:p>
            <a:pPr lvl="0">
              <a:buFont typeface="Arial" pitchFamily="34" charset="0"/>
              <a:buChar char="•"/>
            </a:pPr>
            <a:r>
              <a:rPr lang="tr-TR" sz="1350" dirty="0"/>
              <a:t> 1 adet Staj Takip Tablosu</a:t>
            </a:r>
          </a:p>
          <a:p>
            <a:pPr lvl="0">
              <a:buFont typeface="Arial" pitchFamily="34" charset="0"/>
              <a:buChar char="•"/>
            </a:pPr>
            <a:endParaRPr lang="tr-TR" sz="1350" dirty="0"/>
          </a:p>
          <a:p>
            <a:pPr lvl="0">
              <a:buFont typeface="Arial" pitchFamily="34" charset="0"/>
              <a:buChar char="•"/>
            </a:pPr>
            <a:r>
              <a:rPr lang="tr-TR" sz="1350" dirty="0"/>
              <a:t>Nüfus cüzdanı fotokopisi</a:t>
            </a:r>
          </a:p>
          <a:p>
            <a:pPr lvl="0"/>
            <a:endParaRPr lang="tr-TR" sz="1350" dirty="0"/>
          </a:p>
          <a:p>
            <a:pPr lvl="0">
              <a:buFont typeface="Arial" pitchFamily="34" charset="0"/>
              <a:buChar char="•"/>
            </a:pPr>
            <a:r>
              <a:rPr lang="tr-TR" sz="1350" dirty="0"/>
              <a:t> 1 adet A4 boyutlu boş zarf</a:t>
            </a:r>
          </a:p>
          <a:p>
            <a:pPr lvl="0">
              <a:buFont typeface="Arial" pitchFamily="34" charset="0"/>
              <a:buChar char="•"/>
            </a:pPr>
            <a:endParaRPr lang="tr-TR" sz="1350" dirty="0"/>
          </a:p>
          <a:p>
            <a:pPr lvl="0">
              <a:buFont typeface="Arial" pitchFamily="34" charset="0"/>
              <a:buChar char="•"/>
            </a:pPr>
            <a:endParaRPr lang="tr-TR"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
          <p:cNvGrpSpPr/>
          <p:nvPr/>
        </p:nvGrpSpPr>
        <p:grpSpPr>
          <a:xfrm>
            <a:off x="0" y="914400"/>
            <a:ext cx="3263800" cy="1305520"/>
            <a:chOff x="2678" y="109239"/>
            <a:chExt cx="3263800" cy="1305520"/>
          </a:xfrm>
        </p:grpSpPr>
        <p:sp>
          <p:nvSpPr>
            <p:cNvPr id="4" name="3 Köşeli Çift Ayraç"/>
            <p:cNvSpPr/>
            <p:nvPr/>
          </p:nvSpPr>
          <p:spPr>
            <a:xfrm>
              <a:off x="2678" y="109239"/>
              <a:ext cx="3263800" cy="130552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Köşeli Çift Ayraç 4"/>
            <p:cNvSpPr/>
            <p:nvPr/>
          </p:nvSpPr>
          <p:spPr>
            <a:xfrm>
              <a:off x="655438" y="109239"/>
              <a:ext cx="1958280" cy="130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tr-TR" sz="2200" kern="1200" dirty="0"/>
                <a:t>EVRAKLARI DOLDUR</a:t>
              </a:r>
            </a:p>
          </p:txBody>
        </p:sp>
      </p:grpSp>
      <p:grpSp>
        <p:nvGrpSpPr>
          <p:cNvPr id="14" name="13 Grup"/>
          <p:cNvGrpSpPr/>
          <p:nvPr/>
        </p:nvGrpSpPr>
        <p:grpSpPr>
          <a:xfrm>
            <a:off x="3754438" y="152400"/>
            <a:ext cx="4256087" cy="6705600"/>
            <a:chOff x="3754438" y="152400"/>
            <a:chExt cx="4256087" cy="6705600"/>
          </a:xfrm>
        </p:grpSpPr>
        <p:graphicFrame>
          <p:nvGraphicFramePr>
            <p:cNvPr id="23555" name="Object 3"/>
            <p:cNvGraphicFramePr>
              <a:graphicFrameLocks noChangeAspect="1"/>
            </p:cNvGraphicFramePr>
            <p:nvPr/>
          </p:nvGraphicFramePr>
          <p:xfrm>
            <a:off x="3754438" y="152400"/>
            <a:ext cx="4256087" cy="6705600"/>
          </p:xfrm>
          <a:graphic>
            <a:graphicData uri="http://schemas.openxmlformats.org/presentationml/2006/ole">
              <mc:AlternateContent xmlns:mc="http://schemas.openxmlformats.org/markup-compatibility/2006">
                <mc:Choice xmlns:v="urn:schemas-microsoft-com:vml" Requires="v">
                  <p:oleObj spid="_x0000_s23583" name="Document" r:id="rId3" imgW="5873061" imgH="9253474" progId="Word.Document.8">
                    <p:embed/>
                  </p:oleObj>
                </mc:Choice>
                <mc:Fallback>
                  <p:oleObj name="Document" r:id="rId3" imgW="5873061" imgH="9253474"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438" y="152400"/>
                          <a:ext cx="42560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1 Dikdörtgen"/>
            <p:cNvSpPr/>
            <p:nvPr/>
          </p:nvSpPr>
          <p:spPr>
            <a:xfrm>
              <a:off x="4800600" y="1066800"/>
              <a:ext cx="1828800" cy="152400"/>
            </a:xfrm>
            <a:prstGeom prst="rect">
              <a:avLst/>
            </a:prstGeom>
            <a:gradFill>
              <a:gsLst>
                <a:gs pos="0">
                  <a:schemeClr val="accent2">
                    <a:shade val="51000"/>
                    <a:satMod val="130000"/>
                    <a:alpha val="30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9" name="8 Dikdörtgen"/>
            <p:cNvSpPr/>
            <p:nvPr/>
          </p:nvSpPr>
          <p:spPr>
            <a:xfrm>
              <a:off x="4800600" y="1295400"/>
              <a:ext cx="1828800" cy="76200"/>
            </a:xfrm>
            <a:prstGeom prst="rect">
              <a:avLst/>
            </a:prstGeom>
            <a:gradFill>
              <a:gsLst>
                <a:gs pos="0">
                  <a:schemeClr val="accent2">
                    <a:shade val="51000"/>
                    <a:satMod val="130000"/>
                    <a:alpha val="30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0" name="9 Dikdörtgen"/>
            <p:cNvSpPr/>
            <p:nvPr/>
          </p:nvSpPr>
          <p:spPr>
            <a:xfrm>
              <a:off x="4800600" y="1524000"/>
              <a:ext cx="1828800" cy="76200"/>
            </a:xfrm>
            <a:prstGeom prst="rect">
              <a:avLst/>
            </a:prstGeom>
            <a:gradFill>
              <a:gsLst>
                <a:gs pos="0">
                  <a:schemeClr val="accent2">
                    <a:shade val="51000"/>
                    <a:satMod val="130000"/>
                    <a:alpha val="30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1" name="10 Dikdörtgen"/>
            <p:cNvSpPr/>
            <p:nvPr/>
          </p:nvSpPr>
          <p:spPr>
            <a:xfrm>
              <a:off x="4800600" y="1676400"/>
              <a:ext cx="1828800" cy="76200"/>
            </a:xfrm>
            <a:prstGeom prst="rect">
              <a:avLst/>
            </a:prstGeom>
            <a:gradFill>
              <a:gsLst>
                <a:gs pos="0">
                  <a:schemeClr val="accent2">
                    <a:shade val="51000"/>
                    <a:satMod val="130000"/>
                    <a:alpha val="30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2" name="11 Dikdörtgen"/>
            <p:cNvSpPr/>
            <p:nvPr/>
          </p:nvSpPr>
          <p:spPr>
            <a:xfrm>
              <a:off x="4800600" y="1905000"/>
              <a:ext cx="1828800" cy="76200"/>
            </a:xfrm>
            <a:prstGeom prst="rect">
              <a:avLst/>
            </a:prstGeom>
            <a:gradFill>
              <a:gsLst>
                <a:gs pos="0">
                  <a:schemeClr val="accent2">
                    <a:shade val="51000"/>
                    <a:satMod val="130000"/>
                    <a:alpha val="30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3" name="12 Gülen Yüz"/>
            <p:cNvSpPr/>
            <p:nvPr/>
          </p:nvSpPr>
          <p:spPr>
            <a:xfrm>
              <a:off x="7010400" y="1219200"/>
              <a:ext cx="762000" cy="7620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grpSp>
      <p:sp>
        <p:nvSpPr>
          <p:cNvPr id="15" name="14 Metin kutusu"/>
          <p:cNvSpPr txBox="1"/>
          <p:nvPr/>
        </p:nvSpPr>
        <p:spPr>
          <a:xfrm>
            <a:off x="0" y="2195185"/>
            <a:ext cx="2590800" cy="4247317"/>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350" dirty="0"/>
              <a:t> 2 adet Kabul Formu</a:t>
            </a:r>
          </a:p>
          <a:p>
            <a:pPr lvl="0"/>
            <a:endParaRPr lang="tr-TR" sz="1350" dirty="0"/>
          </a:p>
          <a:p>
            <a:pPr lvl="0">
              <a:buFont typeface="Arial" pitchFamily="34" charset="0"/>
              <a:buChar char="•"/>
            </a:pPr>
            <a:r>
              <a:rPr lang="tr-TR" sz="1350" dirty="0"/>
              <a:t> 1 adet SGK Bilgi Formu</a:t>
            </a:r>
          </a:p>
          <a:p>
            <a:pPr lvl="0"/>
            <a:endParaRPr lang="tr-TR" sz="1350" dirty="0"/>
          </a:p>
          <a:p>
            <a:pPr lvl="0">
              <a:buFont typeface="Arial" pitchFamily="34" charset="0"/>
              <a:buChar char="•"/>
            </a:pPr>
            <a:r>
              <a:rPr lang="tr-TR" sz="1350" dirty="0">
                <a:solidFill>
                  <a:srgbClr val="FF0000"/>
                </a:solidFill>
              </a:rPr>
              <a:t> 1 adet Öğrenci Pratik Çalışma ve Staj Fişi</a:t>
            </a:r>
          </a:p>
          <a:p>
            <a:pPr lvl="0"/>
            <a:endParaRPr lang="tr-TR" sz="1350" dirty="0"/>
          </a:p>
          <a:p>
            <a:pPr lvl="0">
              <a:buFont typeface="Arial" pitchFamily="34" charset="0"/>
              <a:buChar char="•"/>
            </a:pPr>
            <a:r>
              <a:rPr lang="tr-TR" sz="1350" dirty="0"/>
              <a:t> 2 adet Staj Değerlendirme Formu</a:t>
            </a:r>
          </a:p>
          <a:p>
            <a:pPr lvl="0"/>
            <a:endParaRPr lang="tr-TR" sz="1350" dirty="0"/>
          </a:p>
          <a:p>
            <a:pPr lvl="0">
              <a:buFont typeface="Arial" pitchFamily="34" charset="0"/>
              <a:buChar char="•"/>
            </a:pPr>
            <a:r>
              <a:rPr lang="tr-TR" sz="1350" dirty="0"/>
              <a:t> 1 adet Büro/Şantiye Stajı Zorunluluk Yazısı</a:t>
            </a:r>
          </a:p>
          <a:p>
            <a:pPr lvl="0"/>
            <a:endParaRPr lang="tr-TR" sz="1350" dirty="0"/>
          </a:p>
          <a:p>
            <a:pPr lvl="0">
              <a:buFont typeface="Arial" pitchFamily="34" charset="0"/>
              <a:buChar char="•"/>
            </a:pPr>
            <a:r>
              <a:rPr lang="tr-TR" sz="1350" dirty="0"/>
              <a:t> 1 adet Staj Takip Tablosu</a:t>
            </a:r>
          </a:p>
          <a:p>
            <a:pPr lvl="0">
              <a:buFont typeface="Arial" pitchFamily="34" charset="0"/>
              <a:buChar char="•"/>
            </a:pPr>
            <a:endParaRPr lang="tr-TR" sz="1350" dirty="0"/>
          </a:p>
          <a:p>
            <a:pPr lvl="0">
              <a:buFont typeface="Arial" pitchFamily="34" charset="0"/>
              <a:buChar char="•"/>
            </a:pPr>
            <a:r>
              <a:rPr lang="tr-TR" sz="1350" dirty="0"/>
              <a:t>Nüfus cüzdanı fotokopisi</a:t>
            </a:r>
          </a:p>
          <a:p>
            <a:pPr lvl="0"/>
            <a:endParaRPr lang="tr-TR" sz="1350" dirty="0"/>
          </a:p>
          <a:p>
            <a:pPr lvl="0">
              <a:buFont typeface="Arial" pitchFamily="34" charset="0"/>
              <a:buChar char="•"/>
            </a:pPr>
            <a:r>
              <a:rPr lang="tr-TR" sz="1350" dirty="0"/>
              <a:t> 1 adet A4 boyutlu boş zarf</a:t>
            </a:r>
          </a:p>
          <a:p>
            <a:pPr lvl="0">
              <a:buFont typeface="Arial" pitchFamily="34" charset="0"/>
              <a:buChar char="•"/>
            </a:pPr>
            <a:endParaRPr lang="tr-TR" sz="1350" dirty="0"/>
          </a:p>
          <a:p>
            <a:pPr lvl="0">
              <a:buFont typeface="Arial" pitchFamily="34" charset="0"/>
              <a:buChar char="•"/>
            </a:pPr>
            <a:endParaRPr lang="tr-TR" sz="1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0" y="914400"/>
            <a:ext cx="3263800" cy="1305520"/>
            <a:chOff x="2678" y="109239"/>
            <a:chExt cx="3263800" cy="1305520"/>
          </a:xfrm>
        </p:grpSpPr>
        <p:sp>
          <p:nvSpPr>
            <p:cNvPr id="3" name="2 Köşeli Çift Ayraç"/>
            <p:cNvSpPr/>
            <p:nvPr/>
          </p:nvSpPr>
          <p:spPr>
            <a:xfrm>
              <a:off x="2678" y="109239"/>
              <a:ext cx="3263800" cy="130552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Köşeli Çift Ayraç 4"/>
            <p:cNvSpPr/>
            <p:nvPr/>
          </p:nvSpPr>
          <p:spPr>
            <a:xfrm>
              <a:off x="655438" y="109239"/>
              <a:ext cx="1958280" cy="130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tr-TR" sz="2200" kern="1200" dirty="0"/>
                <a:t>EVRAKLARI DOLDUR</a:t>
              </a:r>
            </a:p>
          </p:txBody>
        </p:sp>
      </p:grpSp>
      <p:graphicFrame>
        <p:nvGraphicFramePr>
          <p:cNvPr id="5122" name="Object 2"/>
          <p:cNvGraphicFramePr>
            <a:graphicFrameLocks noChangeAspect="1"/>
          </p:cNvGraphicFramePr>
          <p:nvPr/>
        </p:nvGraphicFramePr>
        <p:xfrm>
          <a:off x="3505200" y="152400"/>
          <a:ext cx="4327208" cy="6705600"/>
        </p:xfrm>
        <a:graphic>
          <a:graphicData uri="http://schemas.openxmlformats.org/presentationml/2006/ole">
            <mc:AlternateContent xmlns:mc="http://schemas.openxmlformats.org/markup-compatibility/2006">
              <mc:Choice xmlns:v="urn:schemas-microsoft-com:vml" Requires="v">
                <p:oleObj spid="_x0000_s5150" name="Document" r:id="rId3" imgW="5766396" imgH="8936350" progId="Word.Document.8">
                  <p:embed/>
                </p:oleObj>
              </mc:Choice>
              <mc:Fallback>
                <p:oleObj name="Document" r:id="rId3" imgW="5766396" imgH="893635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52400"/>
                        <a:ext cx="432720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Metin kutusu"/>
          <p:cNvSpPr txBox="1"/>
          <p:nvPr/>
        </p:nvSpPr>
        <p:spPr>
          <a:xfrm>
            <a:off x="0" y="2195185"/>
            <a:ext cx="2590800" cy="4247317"/>
          </a:xfrm>
          <a:prstGeom prst="rect">
            <a:avLst/>
          </a:prstGeom>
          <a:solidFill>
            <a:schemeClr val="accent1">
              <a:alpha val="48000"/>
            </a:schemeClr>
          </a:solidFill>
        </p:spPr>
        <p:txBody>
          <a:bodyPr wrap="square" rtlCol="0">
            <a:spAutoFit/>
          </a:bodyPr>
          <a:lstStyle/>
          <a:p>
            <a:pPr lvl="0">
              <a:buFont typeface="Arial" pitchFamily="34" charset="0"/>
              <a:buChar char="•"/>
            </a:pPr>
            <a:r>
              <a:rPr lang="tr-TR" sz="1350" dirty="0"/>
              <a:t> 2 adet Kabul Formu</a:t>
            </a:r>
          </a:p>
          <a:p>
            <a:pPr lvl="0"/>
            <a:endParaRPr lang="tr-TR" sz="1350" dirty="0"/>
          </a:p>
          <a:p>
            <a:pPr lvl="0">
              <a:buFont typeface="Arial" pitchFamily="34" charset="0"/>
              <a:buChar char="•"/>
            </a:pPr>
            <a:r>
              <a:rPr lang="tr-TR" sz="1350" dirty="0"/>
              <a:t> 1 adet SGK Bilgi Formu</a:t>
            </a:r>
          </a:p>
          <a:p>
            <a:pPr lvl="0"/>
            <a:endParaRPr lang="tr-TR" sz="1350" dirty="0"/>
          </a:p>
          <a:p>
            <a:pPr lvl="0">
              <a:buFont typeface="Arial" pitchFamily="34" charset="0"/>
              <a:buChar char="•"/>
            </a:pPr>
            <a:r>
              <a:rPr lang="tr-TR" sz="1350" dirty="0"/>
              <a:t> 1 adet Öğrenci Pratik Çalışma ve Staj Fişi</a:t>
            </a:r>
          </a:p>
          <a:p>
            <a:pPr lvl="0"/>
            <a:endParaRPr lang="tr-TR" sz="1350" dirty="0"/>
          </a:p>
          <a:p>
            <a:pPr lvl="0">
              <a:buFont typeface="Arial" pitchFamily="34" charset="0"/>
              <a:buChar char="•"/>
            </a:pPr>
            <a:r>
              <a:rPr lang="tr-TR" sz="1350" dirty="0">
                <a:solidFill>
                  <a:srgbClr val="FF0000"/>
                </a:solidFill>
              </a:rPr>
              <a:t> 2 adet Staj Değerlendirme Formu</a:t>
            </a:r>
          </a:p>
          <a:p>
            <a:pPr lvl="0"/>
            <a:endParaRPr lang="tr-TR" sz="1350" dirty="0"/>
          </a:p>
          <a:p>
            <a:pPr lvl="0">
              <a:buFont typeface="Arial" pitchFamily="34" charset="0"/>
              <a:buChar char="•"/>
            </a:pPr>
            <a:r>
              <a:rPr lang="tr-TR" sz="1350" dirty="0"/>
              <a:t> 1 adet Büro/Şantiye Stajı Zorunluluk Yazısı</a:t>
            </a:r>
          </a:p>
          <a:p>
            <a:pPr lvl="0"/>
            <a:endParaRPr lang="tr-TR" sz="1350" dirty="0"/>
          </a:p>
          <a:p>
            <a:pPr lvl="0">
              <a:buFont typeface="Arial" pitchFamily="34" charset="0"/>
              <a:buChar char="•"/>
            </a:pPr>
            <a:r>
              <a:rPr lang="tr-TR" sz="1350" dirty="0"/>
              <a:t> 1 adet Staj Takip Tablosu</a:t>
            </a:r>
          </a:p>
          <a:p>
            <a:pPr lvl="0">
              <a:buFont typeface="Arial" pitchFamily="34" charset="0"/>
              <a:buChar char="•"/>
            </a:pPr>
            <a:endParaRPr lang="tr-TR" sz="1350" dirty="0"/>
          </a:p>
          <a:p>
            <a:pPr lvl="0">
              <a:buFont typeface="Arial" pitchFamily="34" charset="0"/>
              <a:buChar char="•"/>
            </a:pPr>
            <a:r>
              <a:rPr lang="tr-TR" sz="1350" dirty="0"/>
              <a:t>Nüfus cüzdanı fotokopisi</a:t>
            </a:r>
          </a:p>
          <a:p>
            <a:pPr lvl="0"/>
            <a:endParaRPr lang="tr-TR" sz="1350" dirty="0"/>
          </a:p>
          <a:p>
            <a:pPr lvl="0">
              <a:buFont typeface="Arial" pitchFamily="34" charset="0"/>
              <a:buChar char="•"/>
            </a:pPr>
            <a:r>
              <a:rPr lang="tr-TR" sz="1350" dirty="0"/>
              <a:t> 1 adet A4 boyutlu boş zarf</a:t>
            </a:r>
          </a:p>
          <a:p>
            <a:pPr lvl="0">
              <a:buFont typeface="Arial" pitchFamily="34" charset="0"/>
              <a:buChar char="•"/>
            </a:pPr>
            <a:endParaRPr lang="tr-TR" sz="1350" dirty="0"/>
          </a:p>
          <a:p>
            <a:pPr lvl="0">
              <a:buFont typeface="Arial" pitchFamily="34" charset="0"/>
              <a:buChar char="•"/>
            </a:pPr>
            <a:endParaRPr lang="tr-TR" sz="13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2156</Words>
  <Application>Microsoft Office PowerPoint</Application>
  <PresentationFormat>Ekran Gösterisi (4:3)</PresentationFormat>
  <Paragraphs>385</Paragraphs>
  <Slides>22</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3</vt:i4>
      </vt:variant>
      <vt:variant>
        <vt:lpstr>Slayt Başlıkları</vt:lpstr>
      </vt:variant>
      <vt:variant>
        <vt:i4>22</vt:i4>
      </vt:variant>
    </vt:vector>
  </HeadingPairs>
  <TitlesOfParts>
    <vt:vector size="29" baseType="lpstr">
      <vt:lpstr>Arial</vt:lpstr>
      <vt:lpstr>Calibri</vt:lpstr>
      <vt:lpstr>Wingdings</vt:lpstr>
      <vt:lpstr>Office Theme</vt:lpstr>
      <vt:lpstr>Acrobat Document</vt:lpstr>
      <vt:lpstr>Bit Eşlem Resmi</vt:lpstr>
      <vt:lpstr>Document</vt:lpstr>
      <vt:lpstr>2019 YAZ DÖNEMİ STAJLARI: ÖLÇME – RÖLÖVE, ŞANTİYE ve BÜRO </vt:lpstr>
      <vt:lpstr>STAJ BAŞVURUSU İŞLEMLERİ</vt:lpstr>
      <vt:lpstr>STAJ BAŞVURUSU İŞLEMLERİ</vt:lpstr>
      <vt:lpstr>STAJ BAŞVURUSU İŞLEMLERİ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STAJ SÜRECİ İŞLEMLERİ</vt:lpstr>
      <vt:lpstr>PowerPoint Sunusu</vt:lpstr>
      <vt:lpstr>PowerPoint Sunusu</vt:lpstr>
      <vt:lpstr>STAJ SÜRECİ İŞLEMLERİ</vt:lpstr>
      <vt:lpstr>PowerPoint Sunusu</vt:lpstr>
      <vt:lpstr>PowerPoint Sunusu</vt:lpstr>
      <vt:lpstr>STAJ SÜRECİ İŞLEMLERİ</vt:lpstr>
      <vt:lpstr>STAJ SÜRECİ İŞLEMLERİ</vt:lpstr>
      <vt:lpstr>STAJ TESLİMİ İŞLEMLERİ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Angélique</dc:creator>
  <cp:lastModifiedBy>ilker yaliner</cp:lastModifiedBy>
  <cp:revision>246</cp:revision>
  <dcterms:created xsi:type="dcterms:W3CDTF">2006-08-16T00:00:00Z</dcterms:created>
  <dcterms:modified xsi:type="dcterms:W3CDTF">2019-05-30T13:06:41Z</dcterms:modified>
</cp:coreProperties>
</file>