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3" r:id="rId5"/>
    <p:sldId id="258" r:id="rId6"/>
    <p:sldId id="259" r:id="rId7"/>
    <p:sldId id="260" r:id="rId8"/>
    <p:sldId id="266" r:id="rId9"/>
    <p:sldId id="273" r:id="rId10"/>
    <p:sldId id="267" r:id="rId11"/>
    <p:sldId id="261" r:id="rId12"/>
    <p:sldId id="262"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60"/>
  </p:normalViewPr>
  <p:slideViewPr>
    <p:cSldViewPr snapToGrid="0">
      <p:cViewPr varScale="1">
        <p:scale>
          <a:sx n="109" d="100"/>
          <a:sy n="109" d="100"/>
        </p:scale>
        <p:origin x="9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BEBF1-8300-4615-974F-07DBCD731BFA}" type="doc">
      <dgm:prSet loTypeId="urn:microsoft.com/office/officeart/2009/3/layout/IncreasingArrowsProcess" loCatId="process" qsTypeId="urn:microsoft.com/office/officeart/2005/8/quickstyle/simple3" qsCatId="simple" csTypeId="urn:microsoft.com/office/officeart/2005/8/colors/accent5_2" csCatId="accent5" phldr="1"/>
      <dgm:spPr/>
    </dgm:pt>
    <dgm:pt modelId="{F344F979-D5C9-4457-88C4-AC54D28CFBC8}">
      <dgm:prSet phldrT="[Metin]"/>
      <dgm:spPr>
        <a:solidFill>
          <a:schemeClr val="accent6">
            <a:lumMod val="60000"/>
            <a:lumOff val="40000"/>
          </a:schemeClr>
        </a:solidFill>
      </dgm:spPr>
      <dgm:t>
        <a:bodyPr/>
        <a:lstStyle/>
        <a:p>
          <a:r>
            <a:rPr lang="tr-TR" dirty="0">
              <a:latin typeface="Candara" panose="020E0502030303020204" pitchFamily="34" charset="0"/>
            </a:rPr>
            <a:t>1. STAJ EVRAKLARINI DOLDURUNUZ</a:t>
          </a:r>
          <a:endParaRPr lang="tr-TR" b="1" dirty="0">
            <a:latin typeface="Candara" panose="020E0502030303020204" pitchFamily="34" charset="0"/>
          </a:endParaRPr>
        </a:p>
      </dgm:t>
    </dgm:pt>
    <dgm:pt modelId="{3FEC497A-753D-4DB8-8A08-2ADECB99C660}" type="parTrans" cxnId="{8C38B032-2A1F-4356-AD56-4ADAF2543844}">
      <dgm:prSet/>
      <dgm:spPr/>
      <dgm:t>
        <a:bodyPr/>
        <a:lstStyle/>
        <a:p>
          <a:endParaRPr lang="tr-TR">
            <a:latin typeface="Candara" panose="020E0502030303020204" pitchFamily="34" charset="0"/>
          </a:endParaRPr>
        </a:p>
      </dgm:t>
    </dgm:pt>
    <dgm:pt modelId="{010E610B-2D4B-4BE7-BD29-547FEDFC4312}" type="sibTrans" cxnId="{8C38B032-2A1F-4356-AD56-4ADAF2543844}">
      <dgm:prSet/>
      <dgm:spPr/>
      <dgm:t>
        <a:bodyPr/>
        <a:lstStyle/>
        <a:p>
          <a:endParaRPr lang="tr-TR">
            <a:latin typeface="Candara" panose="020E0502030303020204" pitchFamily="34" charset="0"/>
          </a:endParaRPr>
        </a:p>
      </dgm:t>
    </dgm:pt>
    <dgm:pt modelId="{25EDF1FA-9F86-4776-AE18-B400FA59BF29}">
      <dgm:prSet phldrT="[Metin]"/>
      <dgm:spPr>
        <a:solidFill>
          <a:schemeClr val="accent6">
            <a:lumMod val="60000"/>
            <a:lumOff val="40000"/>
          </a:schemeClr>
        </a:solidFill>
      </dgm:spPr>
      <dgm:t>
        <a:bodyPr/>
        <a:lstStyle/>
        <a:p>
          <a:r>
            <a:rPr lang="tr-TR" dirty="0">
              <a:latin typeface="Candara" panose="020E0502030303020204" pitchFamily="34" charset="0"/>
            </a:rPr>
            <a:t>2. BELGELERİ TESLİM EDİNİZ</a:t>
          </a:r>
        </a:p>
      </dgm:t>
    </dgm:pt>
    <dgm:pt modelId="{3E3B838A-0BEF-43BA-8C5F-01DCBB8D2BFE}" type="parTrans" cxnId="{4B621F27-E39E-4939-9F6E-947BB92F1FD8}">
      <dgm:prSet/>
      <dgm:spPr/>
      <dgm:t>
        <a:bodyPr/>
        <a:lstStyle/>
        <a:p>
          <a:endParaRPr lang="tr-TR">
            <a:latin typeface="Candara" panose="020E0502030303020204" pitchFamily="34" charset="0"/>
          </a:endParaRPr>
        </a:p>
      </dgm:t>
    </dgm:pt>
    <dgm:pt modelId="{3F03206B-7FDE-49AA-941A-BB347968EDD0}" type="sibTrans" cxnId="{4B621F27-E39E-4939-9F6E-947BB92F1FD8}">
      <dgm:prSet/>
      <dgm:spPr/>
      <dgm:t>
        <a:bodyPr/>
        <a:lstStyle/>
        <a:p>
          <a:endParaRPr lang="tr-TR">
            <a:latin typeface="Candara" panose="020E0502030303020204" pitchFamily="34" charset="0"/>
          </a:endParaRPr>
        </a:p>
      </dgm:t>
    </dgm:pt>
    <dgm:pt modelId="{F0A3A3CE-CD18-4C2F-B5A5-F9626CE69679}">
      <dgm:prSet phldrT="[Metin]"/>
      <dgm:spPr>
        <a:solidFill>
          <a:schemeClr val="accent6">
            <a:lumMod val="60000"/>
            <a:lumOff val="40000"/>
          </a:schemeClr>
        </a:solidFill>
      </dgm:spPr>
      <dgm:t>
        <a:bodyPr/>
        <a:lstStyle/>
        <a:p>
          <a:r>
            <a:rPr lang="tr-TR" dirty="0">
              <a:latin typeface="Candara" panose="020E0502030303020204" pitchFamily="34" charset="0"/>
            </a:rPr>
            <a:t>3. STAJ</a:t>
          </a:r>
        </a:p>
      </dgm:t>
    </dgm:pt>
    <dgm:pt modelId="{91D39AB9-1B06-48BC-BE70-A8FCADD42CBA}" type="parTrans" cxnId="{F1192124-E66A-4111-83CB-4DE0315A3427}">
      <dgm:prSet/>
      <dgm:spPr/>
      <dgm:t>
        <a:bodyPr/>
        <a:lstStyle/>
        <a:p>
          <a:endParaRPr lang="tr-TR">
            <a:latin typeface="Candara" panose="020E0502030303020204" pitchFamily="34" charset="0"/>
          </a:endParaRPr>
        </a:p>
      </dgm:t>
    </dgm:pt>
    <dgm:pt modelId="{CF6C0B92-94D7-4845-8C7F-611C8FB63BE5}" type="sibTrans" cxnId="{F1192124-E66A-4111-83CB-4DE0315A3427}">
      <dgm:prSet/>
      <dgm:spPr/>
      <dgm:t>
        <a:bodyPr/>
        <a:lstStyle/>
        <a:p>
          <a:endParaRPr lang="tr-TR">
            <a:latin typeface="Candara" panose="020E0502030303020204" pitchFamily="34" charset="0"/>
          </a:endParaRPr>
        </a:p>
      </dgm:t>
    </dgm:pt>
    <dgm:pt modelId="{5968AAE0-C5DF-45B5-9AC6-304ECE134A4C}">
      <dgm:prSet phldrT="[Metin]"/>
      <dgm:spPr>
        <a:solidFill>
          <a:schemeClr val="accent6">
            <a:lumMod val="60000"/>
            <a:lumOff val="40000"/>
          </a:schemeClr>
        </a:solidFill>
      </dgm:spPr>
      <dgm:t>
        <a:bodyPr/>
        <a:lstStyle/>
        <a:p>
          <a:r>
            <a:rPr lang="tr-TR" dirty="0">
              <a:latin typeface="Candara" panose="020E0502030303020204" pitchFamily="34" charset="0"/>
            </a:rPr>
            <a:t>4. BELGELERİ TESLİM EDİNİZ</a:t>
          </a:r>
        </a:p>
      </dgm:t>
    </dgm:pt>
    <dgm:pt modelId="{43B92683-3982-4B37-95C2-993CD861F0C4}" type="parTrans" cxnId="{473A1BD8-CD78-4C6C-93EF-5A86A5B975F4}">
      <dgm:prSet/>
      <dgm:spPr/>
      <dgm:t>
        <a:bodyPr/>
        <a:lstStyle/>
        <a:p>
          <a:endParaRPr lang="tr-TR">
            <a:latin typeface="Candara" panose="020E0502030303020204" pitchFamily="34" charset="0"/>
          </a:endParaRPr>
        </a:p>
      </dgm:t>
    </dgm:pt>
    <dgm:pt modelId="{57BE94E5-4792-44BD-99F3-78F165CB3936}" type="sibTrans" cxnId="{473A1BD8-CD78-4C6C-93EF-5A86A5B975F4}">
      <dgm:prSet/>
      <dgm:spPr/>
      <dgm:t>
        <a:bodyPr/>
        <a:lstStyle/>
        <a:p>
          <a:endParaRPr lang="tr-TR">
            <a:latin typeface="Candara" panose="020E0502030303020204" pitchFamily="34" charset="0"/>
          </a:endParaRPr>
        </a:p>
      </dgm:t>
    </dgm:pt>
    <dgm:pt modelId="{0265E8D4-7B73-40DB-B220-50A2B19C0D22}">
      <dgm:prSet phldrT="[Metin]"/>
      <dgm:spPr/>
      <dgm:t>
        <a:bodyPr/>
        <a:lstStyle/>
        <a:p>
          <a:r>
            <a:rPr lang="tr-TR" b="1" dirty="0">
              <a:latin typeface="Candara" panose="020E0502030303020204" pitchFamily="34" charset="0"/>
            </a:rPr>
            <a:t>Form 1 </a:t>
          </a:r>
        </a:p>
        <a:p>
          <a:r>
            <a:rPr lang="tr-TR" b="1" strike="noStrike" dirty="0">
              <a:latin typeface="Candara" panose="020E0502030303020204" pitchFamily="34" charset="0"/>
            </a:rPr>
            <a:t>Form 2 </a:t>
          </a:r>
        </a:p>
      </dgm:t>
    </dgm:pt>
    <dgm:pt modelId="{783529E9-B6AD-4581-B16B-010806457D41}" type="parTrans" cxnId="{345F227E-1D8F-4F3B-9258-D57D994B6B0F}">
      <dgm:prSet/>
      <dgm:spPr/>
      <dgm:t>
        <a:bodyPr/>
        <a:lstStyle/>
        <a:p>
          <a:endParaRPr lang="tr-TR">
            <a:latin typeface="Candara" panose="020E0502030303020204" pitchFamily="34" charset="0"/>
          </a:endParaRPr>
        </a:p>
      </dgm:t>
    </dgm:pt>
    <dgm:pt modelId="{D82857E5-A519-4E60-B01C-22392C8C57DA}" type="sibTrans" cxnId="{345F227E-1D8F-4F3B-9258-D57D994B6B0F}">
      <dgm:prSet/>
      <dgm:spPr/>
      <dgm:t>
        <a:bodyPr/>
        <a:lstStyle/>
        <a:p>
          <a:endParaRPr lang="tr-TR">
            <a:latin typeface="Candara" panose="020E0502030303020204" pitchFamily="34" charset="0"/>
          </a:endParaRPr>
        </a:p>
      </dgm:t>
    </dgm:pt>
    <dgm:pt modelId="{11E9EADF-025E-4910-AB8F-62E58A8CD717}">
      <dgm:prSet phldrT="[Metin]"/>
      <dgm:spPr/>
      <dgm:t>
        <a:bodyPr/>
        <a:lstStyle/>
        <a:p>
          <a:r>
            <a:rPr lang="tr-TR" b="1" dirty="0">
              <a:latin typeface="Candara" panose="020E0502030303020204" pitchFamily="34" charset="0"/>
            </a:rPr>
            <a:t>Form 3/Dilekçe</a:t>
          </a:r>
        </a:p>
        <a:p>
          <a:r>
            <a:rPr lang="tr-TR" b="1" dirty="0">
              <a:solidFill>
                <a:srgbClr val="FF0000"/>
              </a:solidFill>
              <a:latin typeface="Candara" panose="020E0502030303020204" pitchFamily="34" charset="0"/>
            </a:rPr>
            <a:t>Form 5/Dilekçe2 </a:t>
          </a:r>
        </a:p>
      </dgm:t>
    </dgm:pt>
    <dgm:pt modelId="{7AD3AD0B-1CD6-4E77-98A3-ACD01FA615A5}" type="parTrans" cxnId="{5BF2BD22-A821-4785-8E7A-69FC213A37BF}">
      <dgm:prSet/>
      <dgm:spPr/>
      <dgm:t>
        <a:bodyPr/>
        <a:lstStyle/>
        <a:p>
          <a:endParaRPr lang="tr-TR">
            <a:latin typeface="Candara" panose="020E0502030303020204" pitchFamily="34" charset="0"/>
          </a:endParaRPr>
        </a:p>
      </dgm:t>
    </dgm:pt>
    <dgm:pt modelId="{E027BFCD-CFAA-4C50-ACE4-0103935C3FCF}" type="sibTrans" cxnId="{5BF2BD22-A821-4785-8E7A-69FC213A37BF}">
      <dgm:prSet/>
      <dgm:spPr/>
      <dgm:t>
        <a:bodyPr/>
        <a:lstStyle/>
        <a:p>
          <a:endParaRPr lang="tr-TR">
            <a:latin typeface="Candara" panose="020E0502030303020204" pitchFamily="34" charset="0"/>
          </a:endParaRPr>
        </a:p>
      </dgm:t>
    </dgm:pt>
    <dgm:pt modelId="{4AAF79BC-6B85-42C5-A2E6-9203FF1EF162}">
      <dgm:prSet phldrT="[Metin]"/>
      <dgm:spPr/>
      <dgm:t>
        <a:bodyPr/>
        <a:lstStyle/>
        <a:p>
          <a:r>
            <a:rPr lang="tr-TR" b="1" dirty="0">
              <a:latin typeface="Candara" panose="020E0502030303020204" pitchFamily="34" charset="0"/>
            </a:rPr>
            <a:t>Form 1</a:t>
          </a:r>
        </a:p>
        <a:p>
          <a:r>
            <a:rPr lang="tr-TR" b="1" dirty="0">
              <a:latin typeface="Candara" panose="020E0502030303020204" pitchFamily="34" charset="0"/>
            </a:rPr>
            <a:t>Form 3/Dilekçe</a:t>
          </a:r>
        </a:p>
        <a:p>
          <a:endParaRPr lang="tr-TR" b="1" dirty="0">
            <a:latin typeface="Candara" panose="020E0502030303020204" pitchFamily="34" charset="0"/>
          </a:endParaRPr>
        </a:p>
      </dgm:t>
    </dgm:pt>
    <dgm:pt modelId="{B1A17FD6-AC54-485D-97BF-58C04F505CF8}" type="parTrans" cxnId="{B7CC45BC-77C3-4657-ABD6-EA5BF63F01B3}">
      <dgm:prSet/>
      <dgm:spPr/>
      <dgm:t>
        <a:bodyPr/>
        <a:lstStyle/>
        <a:p>
          <a:endParaRPr lang="tr-TR">
            <a:latin typeface="Candara" panose="020E0502030303020204" pitchFamily="34" charset="0"/>
          </a:endParaRPr>
        </a:p>
      </dgm:t>
    </dgm:pt>
    <dgm:pt modelId="{BC8CACDB-C753-449D-A079-D74A03E9BA30}" type="sibTrans" cxnId="{B7CC45BC-77C3-4657-ABD6-EA5BF63F01B3}">
      <dgm:prSet/>
      <dgm:spPr/>
      <dgm:t>
        <a:bodyPr/>
        <a:lstStyle/>
        <a:p>
          <a:endParaRPr lang="tr-TR">
            <a:latin typeface="Candara" panose="020E0502030303020204" pitchFamily="34" charset="0"/>
          </a:endParaRPr>
        </a:p>
      </dgm:t>
    </dgm:pt>
    <dgm:pt modelId="{A9FFDE62-486F-4FB3-A38F-C0FF842AC193}">
      <dgm:prSet/>
      <dgm:spPr/>
      <dgm:t>
        <a:bodyPr/>
        <a:lstStyle/>
        <a:p>
          <a:r>
            <a:rPr lang="tr-TR" b="1" i="0" dirty="0">
              <a:latin typeface="Candara" panose="020E0502030303020204" pitchFamily="34" charset="0"/>
            </a:rPr>
            <a:t>Staj Defteri</a:t>
          </a:r>
        </a:p>
      </dgm:t>
    </dgm:pt>
    <dgm:pt modelId="{A45A4DC0-D145-472C-AEF2-8FF9ED56893C}" type="parTrans" cxnId="{9123957B-9353-4904-A4C6-18F3FB28B09D}">
      <dgm:prSet/>
      <dgm:spPr/>
      <dgm:t>
        <a:bodyPr/>
        <a:lstStyle/>
        <a:p>
          <a:endParaRPr lang="tr-TR">
            <a:latin typeface="Candara" panose="020E0502030303020204" pitchFamily="34" charset="0"/>
          </a:endParaRPr>
        </a:p>
      </dgm:t>
    </dgm:pt>
    <dgm:pt modelId="{98CB760F-5526-4BAA-86A6-F2572D134D29}" type="sibTrans" cxnId="{9123957B-9353-4904-A4C6-18F3FB28B09D}">
      <dgm:prSet/>
      <dgm:spPr/>
      <dgm:t>
        <a:bodyPr/>
        <a:lstStyle/>
        <a:p>
          <a:endParaRPr lang="tr-TR">
            <a:latin typeface="Candara" panose="020E0502030303020204" pitchFamily="34" charset="0"/>
          </a:endParaRPr>
        </a:p>
      </dgm:t>
    </dgm:pt>
    <dgm:pt modelId="{3A3A1E67-4BE4-4ABE-B541-8AC63F19E616}">
      <dgm:prSet/>
      <dgm:spPr/>
      <dgm:t>
        <a:bodyPr/>
        <a:lstStyle/>
        <a:p>
          <a:r>
            <a:rPr lang="tr-TR" b="1" i="0" dirty="0">
              <a:latin typeface="Candara" panose="020E0502030303020204" pitchFamily="34" charset="0"/>
            </a:rPr>
            <a:t>Form 2 </a:t>
          </a:r>
        </a:p>
        <a:p>
          <a:r>
            <a:rPr lang="tr-TR" b="1" i="0" dirty="0">
              <a:latin typeface="Candara" panose="020E0502030303020204" pitchFamily="34" charset="0"/>
            </a:rPr>
            <a:t>Form 4 </a:t>
          </a:r>
        </a:p>
        <a:p>
          <a:endParaRPr lang="tr-TR" b="1" i="0" dirty="0">
            <a:latin typeface="Candara" panose="020E0502030303020204" pitchFamily="34" charset="0"/>
          </a:endParaRPr>
        </a:p>
      </dgm:t>
    </dgm:pt>
    <dgm:pt modelId="{2476820D-E111-49B0-B645-F11442979A66}" type="parTrans" cxnId="{9B94F52A-A24F-451C-978F-D8C7D4E6E517}">
      <dgm:prSet/>
      <dgm:spPr/>
      <dgm:t>
        <a:bodyPr/>
        <a:lstStyle/>
        <a:p>
          <a:endParaRPr lang="tr-TR">
            <a:latin typeface="Candara" panose="020E0502030303020204" pitchFamily="34" charset="0"/>
          </a:endParaRPr>
        </a:p>
      </dgm:t>
    </dgm:pt>
    <dgm:pt modelId="{5EC5664D-629D-4E95-A747-F94BC4161D4D}" type="sibTrans" cxnId="{9B94F52A-A24F-451C-978F-D8C7D4E6E517}">
      <dgm:prSet/>
      <dgm:spPr/>
      <dgm:t>
        <a:bodyPr/>
        <a:lstStyle/>
        <a:p>
          <a:endParaRPr lang="tr-TR">
            <a:latin typeface="Candara" panose="020E0502030303020204" pitchFamily="34" charset="0"/>
          </a:endParaRPr>
        </a:p>
      </dgm:t>
    </dgm:pt>
    <dgm:pt modelId="{A083D966-2B66-4460-A4B0-C5D2D5937DBD}">
      <dgm:prSet/>
      <dgm:spPr/>
      <dgm:t>
        <a:bodyPr/>
        <a:lstStyle/>
        <a:p>
          <a:r>
            <a:rPr lang="tr-TR" dirty="0">
              <a:latin typeface="Candara" panose="020E0502030303020204" pitchFamily="34" charset="0"/>
            </a:rPr>
            <a:t>*</a:t>
          </a:r>
          <a:r>
            <a:rPr lang="tr-TR"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dirty="0">
              <a:latin typeface="Candara" panose="020E0502030303020204" pitchFamily="34" charset="0"/>
            </a:rPr>
            <a:t>TESLİM EDİLECEKTİR. </a:t>
          </a:r>
          <a:endParaRPr lang="tr-TR" b="1" dirty="0">
            <a:latin typeface="Candara" panose="020E0502030303020204" pitchFamily="34" charset="0"/>
          </a:endParaRPr>
        </a:p>
      </dgm:t>
    </dgm:pt>
    <dgm:pt modelId="{8809CF09-7470-457B-B345-CB01B7201712}" type="parTrans" cxnId="{3333CD7A-7C3B-4109-8BE2-8F59DA04D5C6}">
      <dgm:prSet/>
      <dgm:spPr/>
      <dgm:t>
        <a:bodyPr/>
        <a:lstStyle/>
        <a:p>
          <a:endParaRPr lang="tr-TR"/>
        </a:p>
      </dgm:t>
    </dgm:pt>
    <dgm:pt modelId="{18753C47-094D-4032-A4E3-BE2739468EC0}" type="sibTrans" cxnId="{3333CD7A-7C3B-4109-8BE2-8F59DA04D5C6}">
      <dgm:prSet/>
      <dgm:spPr/>
      <dgm:t>
        <a:bodyPr/>
        <a:lstStyle/>
        <a:p>
          <a:endParaRPr lang="tr-TR"/>
        </a:p>
      </dgm:t>
    </dgm:pt>
    <dgm:pt modelId="{D8C10C97-E561-42E6-819E-FDFD94A107E5}">
      <dgm:prSet/>
      <dgm:spPr/>
      <dgm:t>
        <a:bodyPr/>
        <a:lstStyle/>
        <a:p>
          <a:r>
            <a:rPr lang="tr-TR" dirty="0">
              <a:latin typeface="Candara" panose="020E0502030303020204" pitchFamily="34" charset="0"/>
            </a:rPr>
            <a:t>*STAJ BİTİMİNDE BELGELER BELİRTİLEN SÜRELER İÇERİSİNDE </a:t>
          </a:r>
          <a:r>
            <a:rPr lang="tr-TR"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dirty="0">
              <a:latin typeface="Candara" panose="020E0502030303020204" pitchFamily="34" charset="0"/>
            </a:rPr>
            <a:t>TESLİM EDİLECEKTİR. </a:t>
          </a:r>
        </a:p>
      </dgm:t>
    </dgm:pt>
    <dgm:pt modelId="{CD63B54B-F4AE-468F-87E0-9B98DB471955}" type="parTrans" cxnId="{F95859DF-D80A-4759-BEF6-FC955F39B18D}">
      <dgm:prSet/>
      <dgm:spPr/>
      <dgm:t>
        <a:bodyPr/>
        <a:lstStyle/>
        <a:p>
          <a:endParaRPr lang="tr-TR"/>
        </a:p>
      </dgm:t>
    </dgm:pt>
    <dgm:pt modelId="{6A62196F-692B-4645-8FF2-2B24F48AD380}" type="sibTrans" cxnId="{F95859DF-D80A-4759-BEF6-FC955F39B18D}">
      <dgm:prSet/>
      <dgm:spPr/>
      <dgm:t>
        <a:bodyPr/>
        <a:lstStyle/>
        <a:p>
          <a:endParaRPr lang="tr-TR"/>
        </a:p>
      </dgm:t>
    </dgm:pt>
    <dgm:pt modelId="{3E54DF61-354A-4A06-9784-13F731715F37}" type="pres">
      <dgm:prSet presAssocID="{F54BEBF1-8300-4615-974F-07DBCD731BFA}" presName="Name0" presStyleCnt="0">
        <dgm:presLayoutVars>
          <dgm:chMax val="5"/>
          <dgm:chPref val="5"/>
          <dgm:dir/>
          <dgm:animLvl val="lvl"/>
        </dgm:presLayoutVars>
      </dgm:prSet>
      <dgm:spPr/>
    </dgm:pt>
    <dgm:pt modelId="{E4FA0F35-D893-4DF1-B58F-C9685A6C52FA}" type="pres">
      <dgm:prSet presAssocID="{F344F979-D5C9-4457-88C4-AC54D28CFBC8}" presName="parentText1" presStyleLbl="node1" presStyleIdx="0" presStyleCnt="4">
        <dgm:presLayoutVars>
          <dgm:chMax/>
          <dgm:chPref val="3"/>
          <dgm:bulletEnabled val="1"/>
        </dgm:presLayoutVars>
      </dgm:prSet>
      <dgm:spPr/>
      <dgm:t>
        <a:bodyPr/>
        <a:lstStyle/>
        <a:p>
          <a:endParaRPr lang="tr-TR"/>
        </a:p>
      </dgm:t>
    </dgm:pt>
    <dgm:pt modelId="{F04B789D-B477-4F54-B28D-7F275A658C45}" type="pres">
      <dgm:prSet presAssocID="{F344F979-D5C9-4457-88C4-AC54D28CFBC8}" presName="childText1" presStyleLbl="solidAlignAcc1" presStyleIdx="0" presStyleCnt="3">
        <dgm:presLayoutVars>
          <dgm:chMax val="0"/>
          <dgm:chPref val="0"/>
          <dgm:bulletEnabled val="1"/>
        </dgm:presLayoutVars>
      </dgm:prSet>
      <dgm:spPr/>
      <dgm:t>
        <a:bodyPr/>
        <a:lstStyle/>
        <a:p>
          <a:endParaRPr lang="tr-TR"/>
        </a:p>
      </dgm:t>
    </dgm:pt>
    <dgm:pt modelId="{68AF1287-ADB6-4336-B563-967BD44B16C4}" type="pres">
      <dgm:prSet presAssocID="{25EDF1FA-9F86-4776-AE18-B400FA59BF29}" presName="parentText2" presStyleLbl="node1" presStyleIdx="1" presStyleCnt="4">
        <dgm:presLayoutVars>
          <dgm:chMax/>
          <dgm:chPref val="3"/>
          <dgm:bulletEnabled val="1"/>
        </dgm:presLayoutVars>
      </dgm:prSet>
      <dgm:spPr/>
      <dgm:t>
        <a:bodyPr/>
        <a:lstStyle/>
        <a:p>
          <a:endParaRPr lang="tr-TR"/>
        </a:p>
      </dgm:t>
    </dgm:pt>
    <dgm:pt modelId="{A3CD5D74-C235-4E64-9D1F-078C22BA100A}" type="pres">
      <dgm:prSet presAssocID="{25EDF1FA-9F86-4776-AE18-B400FA59BF29}" presName="childText2" presStyleLbl="solidAlignAcc1" presStyleIdx="1" presStyleCnt="3" custLinFactNeighborY="-4179">
        <dgm:presLayoutVars>
          <dgm:chMax val="0"/>
          <dgm:chPref val="0"/>
          <dgm:bulletEnabled val="1"/>
        </dgm:presLayoutVars>
      </dgm:prSet>
      <dgm:spPr/>
      <dgm:t>
        <a:bodyPr/>
        <a:lstStyle/>
        <a:p>
          <a:endParaRPr lang="tr-TR"/>
        </a:p>
      </dgm:t>
    </dgm:pt>
    <dgm:pt modelId="{BF8629CC-B04A-439B-84D7-F7634D9853EE}" type="pres">
      <dgm:prSet presAssocID="{F0A3A3CE-CD18-4C2F-B5A5-F9626CE69679}" presName="parentText3" presStyleLbl="node1" presStyleIdx="2" presStyleCnt="4">
        <dgm:presLayoutVars>
          <dgm:chMax/>
          <dgm:chPref val="3"/>
          <dgm:bulletEnabled val="1"/>
        </dgm:presLayoutVars>
      </dgm:prSet>
      <dgm:spPr/>
      <dgm:t>
        <a:bodyPr/>
        <a:lstStyle/>
        <a:p>
          <a:endParaRPr lang="tr-TR"/>
        </a:p>
      </dgm:t>
    </dgm:pt>
    <dgm:pt modelId="{B789D1A8-F9A4-44F2-98A7-929FE83C4649}" type="pres">
      <dgm:prSet presAssocID="{5968AAE0-C5DF-45B5-9AC6-304ECE134A4C}" presName="parentText4" presStyleLbl="node1" presStyleIdx="3" presStyleCnt="4">
        <dgm:presLayoutVars>
          <dgm:chMax/>
          <dgm:chPref val="3"/>
          <dgm:bulletEnabled val="1"/>
        </dgm:presLayoutVars>
      </dgm:prSet>
      <dgm:spPr/>
      <dgm:t>
        <a:bodyPr/>
        <a:lstStyle/>
        <a:p>
          <a:endParaRPr lang="tr-TR"/>
        </a:p>
      </dgm:t>
    </dgm:pt>
    <dgm:pt modelId="{3059506F-4093-46A0-A3DB-8959EA947D46}" type="pres">
      <dgm:prSet presAssocID="{5968AAE0-C5DF-45B5-9AC6-304ECE134A4C}" presName="childText4" presStyleLbl="solidAlignAcc1" presStyleIdx="2" presStyleCnt="3">
        <dgm:presLayoutVars>
          <dgm:chMax val="0"/>
          <dgm:chPref val="0"/>
          <dgm:bulletEnabled val="1"/>
        </dgm:presLayoutVars>
      </dgm:prSet>
      <dgm:spPr/>
      <dgm:t>
        <a:bodyPr/>
        <a:lstStyle/>
        <a:p>
          <a:endParaRPr lang="tr-TR"/>
        </a:p>
      </dgm:t>
    </dgm:pt>
  </dgm:ptLst>
  <dgm:cxnLst>
    <dgm:cxn modelId="{31583796-83E8-42BD-A917-BC2452579EB1}" type="presOf" srcId="{0265E8D4-7B73-40DB-B220-50A2B19C0D22}" destId="{F04B789D-B477-4F54-B28D-7F275A658C45}" srcOrd="0" destOrd="0" presId="urn:microsoft.com/office/officeart/2009/3/layout/IncreasingArrowsProcess"/>
    <dgm:cxn modelId="{B7CC45BC-77C3-4657-ABD6-EA5BF63F01B3}" srcId="{25EDF1FA-9F86-4776-AE18-B400FA59BF29}" destId="{4AAF79BC-6B85-42C5-A2E6-9203FF1EF162}" srcOrd="0" destOrd="0" parTransId="{B1A17FD6-AC54-485D-97BF-58C04F505CF8}" sibTransId="{BC8CACDB-C753-449D-A079-D74A03E9BA30}"/>
    <dgm:cxn modelId="{8C38B032-2A1F-4356-AD56-4ADAF2543844}" srcId="{F54BEBF1-8300-4615-974F-07DBCD731BFA}" destId="{F344F979-D5C9-4457-88C4-AC54D28CFBC8}" srcOrd="0" destOrd="0" parTransId="{3FEC497A-753D-4DB8-8A08-2ADECB99C660}" sibTransId="{010E610B-2D4B-4BE7-BD29-547FEDFC4312}"/>
    <dgm:cxn modelId="{9123957B-9353-4904-A4C6-18F3FB28B09D}" srcId="{5968AAE0-C5DF-45B5-9AC6-304ECE134A4C}" destId="{A9FFDE62-486F-4FB3-A38F-C0FF842AC193}" srcOrd="0" destOrd="0" parTransId="{A45A4DC0-D145-472C-AEF2-8FF9ED56893C}" sibTransId="{98CB760F-5526-4BAA-86A6-F2572D134D29}"/>
    <dgm:cxn modelId="{59BFE2C6-B570-4F8A-B5EC-0A4D59F57BCB}" type="presOf" srcId="{11E9EADF-025E-4910-AB8F-62E58A8CD717}" destId="{F04B789D-B477-4F54-B28D-7F275A658C45}" srcOrd="0" destOrd="1" presId="urn:microsoft.com/office/officeart/2009/3/layout/IncreasingArrowsProcess"/>
    <dgm:cxn modelId="{7B446CD3-80A6-4096-815B-CF68A8E70DCA}" type="presOf" srcId="{A9FFDE62-486F-4FB3-A38F-C0FF842AC193}" destId="{3059506F-4093-46A0-A3DB-8959EA947D46}" srcOrd="0" destOrd="0" presId="urn:microsoft.com/office/officeart/2009/3/layout/IncreasingArrowsProcess"/>
    <dgm:cxn modelId="{134D745D-A468-4D6A-9585-D9430C1DB563}" type="presOf" srcId="{25EDF1FA-9F86-4776-AE18-B400FA59BF29}" destId="{68AF1287-ADB6-4336-B563-967BD44B16C4}" srcOrd="0" destOrd="0" presId="urn:microsoft.com/office/officeart/2009/3/layout/IncreasingArrowsProcess"/>
    <dgm:cxn modelId="{92E9BC9E-238B-440E-8646-209BF4C6AADA}" type="presOf" srcId="{F54BEBF1-8300-4615-974F-07DBCD731BFA}" destId="{3E54DF61-354A-4A06-9784-13F731715F37}" srcOrd="0" destOrd="0" presId="urn:microsoft.com/office/officeart/2009/3/layout/IncreasingArrowsProcess"/>
    <dgm:cxn modelId="{345F227E-1D8F-4F3B-9258-D57D994B6B0F}" srcId="{F344F979-D5C9-4457-88C4-AC54D28CFBC8}" destId="{0265E8D4-7B73-40DB-B220-50A2B19C0D22}" srcOrd="0" destOrd="0" parTransId="{783529E9-B6AD-4581-B16B-010806457D41}" sibTransId="{D82857E5-A519-4E60-B01C-22392C8C57DA}"/>
    <dgm:cxn modelId="{BAC080B5-DDA0-4F06-A6BF-091A0C8FC982}" type="presOf" srcId="{5968AAE0-C5DF-45B5-9AC6-304ECE134A4C}" destId="{B789D1A8-F9A4-44F2-98A7-929FE83C4649}" srcOrd="0" destOrd="0" presId="urn:microsoft.com/office/officeart/2009/3/layout/IncreasingArrowsProcess"/>
    <dgm:cxn modelId="{9B94F52A-A24F-451C-978F-D8C7D4E6E517}" srcId="{5968AAE0-C5DF-45B5-9AC6-304ECE134A4C}" destId="{3A3A1E67-4BE4-4ABE-B541-8AC63F19E616}" srcOrd="1" destOrd="0" parTransId="{2476820D-E111-49B0-B645-F11442979A66}" sibTransId="{5EC5664D-629D-4E95-A747-F94BC4161D4D}"/>
    <dgm:cxn modelId="{DB53F7AE-8734-42F6-8A6B-B0174049FF05}" type="presOf" srcId="{D8C10C97-E561-42E6-819E-FDFD94A107E5}" destId="{3059506F-4093-46A0-A3DB-8959EA947D46}" srcOrd="0" destOrd="2" presId="urn:microsoft.com/office/officeart/2009/3/layout/IncreasingArrowsProcess"/>
    <dgm:cxn modelId="{253CECFA-0650-4B9F-AD1A-FA07838E9F18}" type="presOf" srcId="{3A3A1E67-4BE4-4ABE-B541-8AC63F19E616}" destId="{3059506F-4093-46A0-A3DB-8959EA947D46}" srcOrd="0" destOrd="1" presId="urn:microsoft.com/office/officeart/2009/3/layout/IncreasingArrowsProcess"/>
    <dgm:cxn modelId="{FDC0CD0C-3311-4162-95C3-147ACF2C058D}" type="presOf" srcId="{4AAF79BC-6B85-42C5-A2E6-9203FF1EF162}" destId="{A3CD5D74-C235-4E64-9D1F-078C22BA100A}" srcOrd="0" destOrd="0" presId="urn:microsoft.com/office/officeart/2009/3/layout/IncreasingArrowsProcess"/>
    <dgm:cxn modelId="{3333CD7A-7C3B-4109-8BE2-8F59DA04D5C6}" srcId="{25EDF1FA-9F86-4776-AE18-B400FA59BF29}" destId="{A083D966-2B66-4460-A4B0-C5D2D5937DBD}" srcOrd="1" destOrd="0" parTransId="{8809CF09-7470-457B-B345-CB01B7201712}" sibTransId="{18753C47-094D-4032-A4E3-BE2739468EC0}"/>
    <dgm:cxn modelId="{5BF2BD22-A821-4785-8E7A-69FC213A37BF}" srcId="{F344F979-D5C9-4457-88C4-AC54D28CFBC8}" destId="{11E9EADF-025E-4910-AB8F-62E58A8CD717}" srcOrd="1" destOrd="0" parTransId="{7AD3AD0B-1CD6-4E77-98A3-ACD01FA615A5}" sibTransId="{E027BFCD-CFAA-4C50-ACE4-0103935C3FCF}"/>
    <dgm:cxn modelId="{4B621F27-E39E-4939-9F6E-947BB92F1FD8}" srcId="{F54BEBF1-8300-4615-974F-07DBCD731BFA}" destId="{25EDF1FA-9F86-4776-AE18-B400FA59BF29}" srcOrd="1" destOrd="0" parTransId="{3E3B838A-0BEF-43BA-8C5F-01DCBB8D2BFE}" sibTransId="{3F03206B-7FDE-49AA-941A-BB347968EDD0}"/>
    <dgm:cxn modelId="{8D7BDDA3-952F-464C-A0A4-6D47174B150D}" type="presOf" srcId="{F0A3A3CE-CD18-4C2F-B5A5-F9626CE69679}" destId="{BF8629CC-B04A-439B-84D7-F7634D9853EE}" srcOrd="0" destOrd="0" presId="urn:microsoft.com/office/officeart/2009/3/layout/IncreasingArrowsProcess"/>
    <dgm:cxn modelId="{B206E351-D941-4F75-9970-CF0738BC9357}" type="presOf" srcId="{A083D966-2B66-4460-A4B0-C5D2D5937DBD}" destId="{A3CD5D74-C235-4E64-9D1F-078C22BA100A}" srcOrd="0" destOrd="1" presId="urn:microsoft.com/office/officeart/2009/3/layout/IncreasingArrowsProcess"/>
    <dgm:cxn modelId="{BD1718A8-02E3-46FA-A4B9-9ACADE0F0302}" type="presOf" srcId="{F344F979-D5C9-4457-88C4-AC54D28CFBC8}" destId="{E4FA0F35-D893-4DF1-B58F-C9685A6C52FA}" srcOrd="0" destOrd="0" presId="urn:microsoft.com/office/officeart/2009/3/layout/IncreasingArrowsProcess"/>
    <dgm:cxn modelId="{F1192124-E66A-4111-83CB-4DE0315A3427}" srcId="{F54BEBF1-8300-4615-974F-07DBCD731BFA}" destId="{F0A3A3CE-CD18-4C2F-B5A5-F9626CE69679}" srcOrd="2" destOrd="0" parTransId="{91D39AB9-1B06-48BC-BE70-A8FCADD42CBA}" sibTransId="{CF6C0B92-94D7-4845-8C7F-611C8FB63BE5}"/>
    <dgm:cxn modelId="{F95859DF-D80A-4759-BEF6-FC955F39B18D}" srcId="{5968AAE0-C5DF-45B5-9AC6-304ECE134A4C}" destId="{D8C10C97-E561-42E6-819E-FDFD94A107E5}" srcOrd="2" destOrd="0" parTransId="{CD63B54B-F4AE-468F-87E0-9B98DB471955}" sibTransId="{6A62196F-692B-4645-8FF2-2B24F48AD380}"/>
    <dgm:cxn modelId="{473A1BD8-CD78-4C6C-93EF-5A86A5B975F4}" srcId="{F54BEBF1-8300-4615-974F-07DBCD731BFA}" destId="{5968AAE0-C5DF-45B5-9AC6-304ECE134A4C}" srcOrd="3" destOrd="0" parTransId="{43B92683-3982-4B37-95C2-993CD861F0C4}" sibTransId="{57BE94E5-4792-44BD-99F3-78F165CB3936}"/>
    <dgm:cxn modelId="{FFFC3EC0-4084-4384-B07E-F489A919F942}" type="presParOf" srcId="{3E54DF61-354A-4A06-9784-13F731715F37}" destId="{E4FA0F35-D893-4DF1-B58F-C9685A6C52FA}" srcOrd="0" destOrd="0" presId="urn:microsoft.com/office/officeart/2009/3/layout/IncreasingArrowsProcess"/>
    <dgm:cxn modelId="{9ED5C3DB-B46E-4603-82EB-57E6F7AED720}" type="presParOf" srcId="{3E54DF61-354A-4A06-9784-13F731715F37}" destId="{F04B789D-B477-4F54-B28D-7F275A658C45}" srcOrd="1" destOrd="0" presId="urn:microsoft.com/office/officeart/2009/3/layout/IncreasingArrowsProcess"/>
    <dgm:cxn modelId="{3276F381-801A-4F17-90E9-8DCCD80BFCFC}" type="presParOf" srcId="{3E54DF61-354A-4A06-9784-13F731715F37}" destId="{68AF1287-ADB6-4336-B563-967BD44B16C4}" srcOrd="2" destOrd="0" presId="urn:microsoft.com/office/officeart/2009/3/layout/IncreasingArrowsProcess"/>
    <dgm:cxn modelId="{6B53EF6B-193D-43B6-B2F7-2BDC6C6B6273}" type="presParOf" srcId="{3E54DF61-354A-4A06-9784-13F731715F37}" destId="{A3CD5D74-C235-4E64-9D1F-078C22BA100A}" srcOrd="3" destOrd="0" presId="urn:microsoft.com/office/officeart/2009/3/layout/IncreasingArrowsProcess"/>
    <dgm:cxn modelId="{1FBF4774-DB11-490E-839E-311CF5253216}" type="presParOf" srcId="{3E54DF61-354A-4A06-9784-13F731715F37}" destId="{BF8629CC-B04A-439B-84D7-F7634D9853EE}" srcOrd="4" destOrd="0" presId="urn:microsoft.com/office/officeart/2009/3/layout/IncreasingArrowsProcess"/>
    <dgm:cxn modelId="{ED18537C-04ED-4DB3-A117-AA9EB2E6DE5A}" type="presParOf" srcId="{3E54DF61-354A-4A06-9784-13F731715F37}" destId="{B789D1A8-F9A4-44F2-98A7-929FE83C4649}" srcOrd="5" destOrd="0" presId="urn:microsoft.com/office/officeart/2009/3/layout/IncreasingArrowsProcess"/>
    <dgm:cxn modelId="{A243F850-6F28-4C96-B4E6-027E588904F2}" type="presParOf" srcId="{3E54DF61-354A-4A06-9784-13F731715F37}" destId="{3059506F-4093-46A0-A3DB-8959EA947D46}" srcOrd="6"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A0F35-D893-4DF1-B58F-C9685A6C52FA}">
      <dsp:nvSpPr>
        <dsp:cNvPr id="0" name=""/>
        <dsp:cNvSpPr/>
      </dsp:nvSpPr>
      <dsp:spPr>
        <a:xfrm>
          <a:off x="506993" y="45726"/>
          <a:ext cx="9808687"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1. STAJ EVRAKLARINI DOLDURUNUZ</a:t>
          </a:r>
          <a:endParaRPr lang="tr-TR" sz="1500" b="1" kern="1200" dirty="0">
            <a:latin typeface="Candara" panose="020E0502030303020204" pitchFamily="34" charset="0"/>
          </a:endParaRPr>
        </a:p>
      </dsp:txBody>
      <dsp:txXfrm>
        <a:off x="506993" y="402725"/>
        <a:ext cx="9451688" cy="713999"/>
      </dsp:txXfrm>
    </dsp:sp>
    <dsp:sp modelId="{F04B789D-B477-4F54-B28D-7F275A658C45}">
      <dsp:nvSpPr>
        <dsp:cNvPr id="0" name=""/>
        <dsp:cNvSpPr/>
      </dsp:nvSpPr>
      <dsp:spPr>
        <a:xfrm>
          <a:off x="506993" y="1149248"/>
          <a:ext cx="2260902" cy="2641365"/>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kern="1200" dirty="0">
              <a:latin typeface="Candara" panose="020E0502030303020204" pitchFamily="34" charset="0"/>
            </a:rPr>
            <a:t>Form 1 </a:t>
          </a:r>
        </a:p>
        <a:p>
          <a:pPr lvl="0" algn="l" defTabSz="622300">
            <a:lnSpc>
              <a:spcPct val="90000"/>
            </a:lnSpc>
            <a:spcBef>
              <a:spcPct val="0"/>
            </a:spcBef>
            <a:spcAft>
              <a:spcPct val="35000"/>
            </a:spcAft>
          </a:pPr>
          <a:r>
            <a:rPr lang="tr-TR" sz="1400" b="1" strike="noStrike" kern="1200" dirty="0">
              <a:latin typeface="Candara" panose="020E0502030303020204" pitchFamily="34" charset="0"/>
            </a:rPr>
            <a:t>Form 2 </a:t>
          </a:r>
        </a:p>
        <a:p>
          <a:pPr lvl="0" algn="l" defTabSz="622300">
            <a:lnSpc>
              <a:spcPct val="90000"/>
            </a:lnSpc>
            <a:spcBef>
              <a:spcPct val="0"/>
            </a:spcBef>
            <a:spcAft>
              <a:spcPct val="35000"/>
            </a:spcAft>
          </a:pPr>
          <a:r>
            <a:rPr lang="tr-TR" sz="1400" b="1" kern="1200" dirty="0">
              <a:latin typeface="Candara" panose="020E0502030303020204" pitchFamily="34" charset="0"/>
            </a:rPr>
            <a:t>Form 3/Dilekçe</a:t>
          </a:r>
        </a:p>
        <a:p>
          <a:pPr lvl="0" algn="l" defTabSz="622300">
            <a:lnSpc>
              <a:spcPct val="90000"/>
            </a:lnSpc>
            <a:spcBef>
              <a:spcPct val="0"/>
            </a:spcBef>
            <a:spcAft>
              <a:spcPct val="35000"/>
            </a:spcAft>
          </a:pPr>
          <a:r>
            <a:rPr lang="tr-TR" sz="1400" b="1" kern="1200" dirty="0">
              <a:solidFill>
                <a:srgbClr val="FF0000"/>
              </a:solidFill>
              <a:latin typeface="Candara" panose="020E0502030303020204" pitchFamily="34" charset="0"/>
            </a:rPr>
            <a:t>Form 5/Dilekçe2 </a:t>
          </a:r>
        </a:p>
      </dsp:txBody>
      <dsp:txXfrm>
        <a:off x="506993" y="1149248"/>
        <a:ext cx="2260902" cy="2641365"/>
      </dsp:txXfrm>
    </dsp:sp>
    <dsp:sp modelId="{68AF1287-ADB6-4336-B563-967BD44B16C4}">
      <dsp:nvSpPr>
        <dsp:cNvPr id="0" name=""/>
        <dsp:cNvSpPr/>
      </dsp:nvSpPr>
      <dsp:spPr>
        <a:xfrm>
          <a:off x="2767896" y="521556"/>
          <a:ext cx="7547785"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2. BELGELERİ TESLİM EDİNİZ</a:t>
          </a:r>
        </a:p>
      </dsp:txBody>
      <dsp:txXfrm>
        <a:off x="2767896" y="878555"/>
        <a:ext cx="7190786" cy="713999"/>
      </dsp:txXfrm>
    </dsp:sp>
    <dsp:sp modelId="{A3CD5D74-C235-4E64-9D1F-078C22BA100A}">
      <dsp:nvSpPr>
        <dsp:cNvPr id="0" name=""/>
        <dsp:cNvSpPr/>
      </dsp:nvSpPr>
      <dsp:spPr>
        <a:xfrm>
          <a:off x="2767896" y="1517509"/>
          <a:ext cx="2260902" cy="2574040"/>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kern="1200" dirty="0">
              <a:latin typeface="Candara" panose="020E0502030303020204" pitchFamily="34" charset="0"/>
            </a:rPr>
            <a:t>Form 1</a:t>
          </a:r>
        </a:p>
        <a:p>
          <a:pPr lvl="0" algn="l" defTabSz="622300">
            <a:lnSpc>
              <a:spcPct val="90000"/>
            </a:lnSpc>
            <a:spcBef>
              <a:spcPct val="0"/>
            </a:spcBef>
            <a:spcAft>
              <a:spcPct val="35000"/>
            </a:spcAft>
          </a:pPr>
          <a:r>
            <a:rPr lang="tr-TR" sz="1400" b="1" kern="1200" dirty="0">
              <a:latin typeface="Candara" panose="020E0502030303020204" pitchFamily="34" charset="0"/>
            </a:rPr>
            <a:t>Form 3/Dilekçe</a:t>
          </a:r>
        </a:p>
        <a:p>
          <a:pPr lvl="0" algn="l" defTabSz="622300">
            <a:lnSpc>
              <a:spcPct val="90000"/>
            </a:lnSpc>
            <a:spcBef>
              <a:spcPct val="0"/>
            </a:spcBef>
            <a:spcAft>
              <a:spcPct val="35000"/>
            </a:spcAft>
          </a:pPr>
          <a:endParaRPr lang="tr-TR" sz="1400" b="1" kern="1200" dirty="0">
            <a:latin typeface="Candara" panose="020E0502030303020204" pitchFamily="34" charset="0"/>
          </a:endParaRPr>
        </a:p>
        <a:p>
          <a:pPr lvl="0" algn="l" defTabSz="622300">
            <a:lnSpc>
              <a:spcPct val="90000"/>
            </a:lnSpc>
            <a:spcBef>
              <a:spcPct val="0"/>
            </a:spcBef>
            <a:spcAft>
              <a:spcPct val="35000"/>
            </a:spcAft>
          </a:pPr>
          <a:r>
            <a:rPr lang="tr-TR" sz="1400" kern="1200" dirty="0">
              <a:latin typeface="Candara" panose="020E0502030303020204" pitchFamily="34" charset="0"/>
            </a:rPr>
            <a:t>*</a:t>
          </a:r>
          <a:r>
            <a:rPr lang="tr-TR" sz="1400" kern="1200"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sz="1400" kern="1200" dirty="0">
              <a:latin typeface="Candara" panose="020E0502030303020204" pitchFamily="34" charset="0"/>
            </a:rPr>
            <a:t>TESLİM EDİLECEKTİR. </a:t>
          </a:r>
          <a:endParaRPr lang="tr-TR" sz="1400" b="1" kern="1200" dirty="0">
            <a:latin typeface="Candara" panose="020E0502030303020204" pitchFamily="34" charset="0"/>
          </a:endParaRPr>
        </a:p>
      </dsp:txBody>
      <dsp:txXfrm>
        <a:off x="2767896" y="1517509"/>
        <a:ext cx="2260902" cy="2574040"/>
      </dsp:txXfrm>
    </dsp:sp>
    <dsp:sp modelId="{BF8629CC-B04A-439B-84D7-F7634D9853EE}">
      <dsp:nvSpPr>
        <dsp:cNvPr id="0" name=""/>
        <dsp:cNvSpPr/>
      </dsp:nvSpPr>
      <dsp:spPr>
        <a:xfrm>
          <a:off x="5028798" y="997387"/>
          <a:ext cx="5286882"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3. STAJ</a:t>
          </a:r>
        </a:p>
      </dsp:txBody>
      <dsp:txXfrm>
        <a:off x="5028798" y="1354386"/>
        <a:ext cx="4929883" cy="713999"/>
      </dsp:txXfrm>
    </dsp:sp>
    <dsp:sp modelId="{B789D1A8-F9A4-44F2-98A7-929FE83C4649}">
      <dsp:nvSpPr>
        <dsp:cNvPr id="0" name=""/>
        <dsp:cNvSpPr/>
      </dsp:nvSpPr>
      <dsp:spPr>
        <a:xfrm>
          <a:off x="7289701" y="1473217"/>
          <a:ext cx="3025980"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4. BELGELERİ TESLİM EDİNİZ</a:t>
          </a:r>
        </a:p>
      </dsp:txBody>
      <dsp:txXfrm>
        <a:off x="7289701" y="1830216"/>
        <a:ext cx="2668981" cy="713999"/>
      </dsp:txXfrm>
    </dsp:sp>
    <dsp:sp modelId="{3059506F-4093-46A0-A3DB-8959EA947D46}">
      <dsp:nvSpPr>
        <dsp:cNvPr id="0" name=""/>
        <dsp:cNvSpPr/>
      </dsp:nvSpPr>
      <dsp:spPr>
        <a:xfrm>
          <a:off x="7289701" y="2576739"/>
          <a:ext cx="2281500" cy="2621623"/>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i="0" kern="1200" dirty="0">
              <a:latin typeface="Candara" panose="020E0502030303020204" pitchFamily="34" charset="0"/>
            </a:rPr>
            <a:t>Staj Defteri</a:t>
          </a:r>
        </a:p>
        <a:p>
          <a:pPr lvl="0" algn="l" defTabSz="622300">
            <a:lnSpc>
              <a:spcPct val="90000"/>
            </a:lnSpc>
            <a:spcBef>
              <a:spcPct val="0"/>
            </a:spcBef>
            <a:spcAft>
              <a:spcPct val="35000"/>
            </a:spcAft>
          </a:pPr>
          <a:r>
            <a:rPr lang="tr-TR" sz="1400" b="1" i="0" kern="1200" dirty="0">
              <a:latin typeface="Candara" panose="020E0502030303020204" pitchFamily="34" charset="0"/>
            </a:rPr>
            <a:t>Form 2 </a:t>
          </a:r>
        </a:p>
        <a:p>
          <a:pPr lvl="0" algn="l" defTabSz="622300">
            <a:lnSpc>
              <a:spcPct val="90000"/>
            </a:lnSpc>
            <a:spcBef>
              <a:spcPct val="0"/>
            </a:spcBef>
            <a:spcAft>
              <a:spcPct val="35000"/>
            </a:spcAft>
          </a:pPr>
          <a:r>
            <a:rPr lang="tr-TR" sz="1400" b="1" i="0" kern="1200" dirty="0">
              <a:latin typeface="Candara" panose="020E0502030303020204" pitchFamily="34" charset="0"/>
            </a:rPr>
            <a:t>Form 4 </a:t>
          </a:r>
        </a:p>
        <a:p>
          <a:pPr lvl="0" algn="l" defTabSz="622300">
            <a:lnSpc>
              <a:spcPct val="90000"/>
            </a:lnSpc>
            <a:spcBef>
              <a:spcPct val="0"/>
            </a:spcBef>
            <a:spcAft>
              <a:spcPct val="35000"/>
            </a:spcAft>
          </a:pPr>
          <a:endParaRPr lang="tr-TR" sz="1400" b="1" i="0" kern="1200" dirty="0">
            <a:latin typeface="Candara" panose="020E0502030303020204" pitchFamily="34" charset="0"/>
          </a:endParaRPr>
        </a:p>
        <a:p>
          <a:pPr lvl="0" algn="l" defTabSz="622300">
            <a:lnSpc>
              <a:spcPct val="90000"/>
            </a:lnSpc>
            <a:spcBef>
              <a:spcPct val="0"/>
            </a:spcBef>
            <a:spcAft>
              <a:spcPct val="35000"/>
            </a:spcAft>
          </a:pPr>
          <a:r>
            <a:rPr lang="tr-TR" sz="1400" kern="1200" dirty="0">
              <a:latin typeface="Candara" panose="020E0502030303020204" pitchFamily="34" charset="0"/>
            </a:rPr>
            <a:t>*STAJ BİTİMİNDE BELGELER BELİRTİLEN SÜRELER İÇERİSİNDE </a:t>
          </a:r>
          <a:r>
            <a:rPr lang="tr-TR" sz="1400" kern="1200"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sz="1400" kern="1200" dirty="0">
              <a:latin typeface="Candara" panose="020E0502030303020204" pitchFamily="34" charset="0"/>
            </a:rPr>
            <a:t>TESLİM EDİLECEKTİR. </a:t>
          </a:r>
        </a:p>
      </dsp:txBody>
      <dsp:txXfrm>
        <a:off x="7289701" y="2576739"/>
        <a:ext cx="2281500" cy="262162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43701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E5D28E-36CC-4418-955D-A4F38D0F7E05}" type="datetimeFigureOut">
              <a:rPr lang="tr-TR" smtClean="0"/>
              <a:t>19.02.2026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38889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62162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358257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172604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84932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26204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73039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6842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2267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39049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E5D28E-36CC-4418-955D-A4F38D0F7E05}" type="datetimeFigureOut">
              <a:rPr lang="tr-TR" smtClean="0"/>
              <a:t>19.02.2026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299091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E5D28E-36CC-4418-955D-A4F38D0F7E05}" type="datetimeFigureOut">
              <a:rPr lang="tr-TR" smtClean="0"/>
              <a:t>19.02.2026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419444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AE5D28E-36CC-4418-955D-A4F38D0F7E05}" type="datetimeFigureOut">
              <a:rPr lang="tr-TR" smtClean="0"/>
              <a:t>19.02.2026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73908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5D28E-36CC-4418-955D-A4F38D0F7E05}" type="datetimeFigureOut">
              <a:rPr lang="tr-TR" smtClean="0"/>
              <a:t>19.02.2026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95627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E5D28E-36CC-4418-955D-A4F38D0F7E05}" type="datetimeFigureOut">
              <a:rPr lang="tr-TR" smtClean="0"/>
              <a:t>19.02.2026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09178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6399212" y="5883275"/>
            <a:ext cx="914400" cy="365125"/>
          </a:xfrm>
        </p:spPr>
        <p:txBody>
          <a:bodyPr/>
          <a:lstStyle/>
          <a:p>
            <a:fld id="{4AE5D28E-36CC-4418-955D-A4F38D0F7E05}" type="datetimeFigureOut">
              <a:rPr lang="tr-TR" smtClean="0"/>
              <a:t>19.02.2026</a:t>
            </a:fld>
            <a:endParaRPr lang="tr-TR"/>
          </a:p>
        </p:txBody>
      </p:sp>
      <p:sp>
        <p:nvSpPr>
          <p:cNvPr id="6" name="Footer Placeholder 5"/>
          <p:cNvSpPr>
            <a:spLocks noGrp="1"/>
          </p:cNvSpPr>
          <p:nvPr>
            <p:ph type="ftr" sz="quarter" idx="11"/>
          </p:nvPr>
        </p:nvSpPr>
        <p:spPr>
          <a:xfrm>
            <a:off x="1141412" y="5883275"/>
            <a:ext cx="5105400" cy="365125"/>
          </a:xfrm>
        </p:spPr>
        <p:txBody>
          <a:bodyPr/>
          <a:lstStyle/>
          <a:p>
            <a:endParaRPr lang="tr-TR"/>
          </a:p>
        </p:txBody>
      </p:sp>
      <p:sp>
        <p:nvSpPr>
          <p:cNvPr id="7" name="Slide Number Placeholder 6"/>
          <p:cNvSpPr>
            <a:spLocks noGrp="1"/>
          </p:cNvSpPr>
          <p:nvPr>
            <p:ph type="sldNum" sz="quarter" idx="12"/>
          </p:nvPr>
        </p:nvSpPr>
        <p:spPr>
          <a:xfrm>
            <a:off x="10742612" y="5883275"/>
            <a:ext cx="322567" cy="365125"/>
          </a:xfrm>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51133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E5D28E-36CC-4418-955D-A4F38D0F7E05}" type="datetimeFigureOut">
              <a:rPr lang="tr-TR" smtClean="0"/>
              <a:t>19.02.2026</a:t>
            </a:fld>
            <a:endParaRPr lang="tr-T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536894B-2E46-447E-9743-10CCD281AB61}" type="slidenum">
              <a:rPr lang="tr-TR" smtClean="0"/>
              <a:t>‹#›</a:t>
            </a:fld>
            <a:endParaRPr lang="tr-TR"/>
          </a:p>
        </p:txBody>
      </p:sp>
    </p:spTree>
    <p:extLst>
      <p:ext uri="{BB962C8B-B14F-4D97-AF65-F5344CB8AC3E}">
        <p14:creationId xmlns:p14="http://schemas.microsoft.com/office/powerpoint/2010/main" val="36369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D3538-F32B-4C4D-834A-0A1F106AB2DD}"/>
              </a:ext>
            </a:extLst>
          </p:cNvPr>
          <p:cNvSpPr>
            <a:spLocks noGrp="1"/>
          </p:cNvSpPr>
          <p:nvPr>
            <p:ph type="ctrTitle"/>
          </p:nvPr>
        </p:nvSpPr>
        <p:spPr>
          <a:xfrm>
            <a:off x="1757889" y="2247900"/>
            <a:ext cx="8676222" cy="2362199"/>
          </a:xfrm>
        </p:spPr>
        <p:txBody>
          <a:bodyPr>
            <a:normAutofit/>
          </a:bodyPr>
          <a:lstStyle/>
          <a:p>
            <a:r>
              <a:rPr lang="tr-TR" sz="4000" dirty="0">
                <a:latin typeface="Candara" panose="020E0502030303020204" pitchFamily="34" charset="0"/>
              </a:rPr>
              <a:t>ŞEHİR VE BÖLGE PLANLAMA BÖLÜMÜ</a:t>
            </a:r>
            <a:br>
              <a:rPr lang="tr-TR" sz="4000" dirty="0">
                <a:latin typeface="Candara" panose="020E0502030303020204" pitchFamily="34" charset="0"/>
              </a:rPr>
            </a:br>
            <a:r>
              <a:rPr lang="tr-TR" dirty="0">
                <a:latin typeface="Candara" panose="020E0502030303020204" pitchFamily="34" charset="0"/>
              </a:rPr>
              <a:t>YAZ DÖNEMİ STAJ BİLGİLENDİRME SUNUMU </a:t>
            </a:r>
            <a:r>
              <a:rPr lang="tr-TR" dirty="0" smtClean="0">
                <a:latin typeface="Candara" panose="020E0502030303020204" pitchFamily="34" charset="0"/>
              </a:rPr>
              <a:t>2026</a:t>
            </a:r>
            <a:endParaRPr lang="tr-TR" sz="4000" dirty="0">
              <a:latin typeface="Candara" panose="020E0502030303020204" pitchFamily="34" charset="0"/>
            </a:endParaRPr>
          </a:p>
        </p:txBody>
      </p:sp>
    </p:spTree>
    <p:extLst>
      <p:ext uri="{BB962C8B-B14F-4D97-AF65-F5344CB8AC3E}">
        <p14:creationId xmlns:p14="http://schemas.microsoft.com/office/powerpoint/2010/main" val="99961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2BEDC-D7E3-4755-8950-5A21287BA028}"/>
              </a:ext>
            </a:extLst>
          </p:cNvPr>
          <p:cNvSpPr>
            <a:spLocks noGrp="1"/>
          </p:cNvSpPr>
          <p:nvPr>
            <p:ph type="title"/>
          </p:nvPr>
        </p:nvSpPr>
        <p:spPr>
          <a:xfrm>
            <a:off x="603115" y="609600"/>
            <a:ext cx="10444296" cy="1905000"/>
          </a:xfrm>
        </p:spPr>
        <p:txBody>
          <a:bodyPr/>
          <a:lstStyle/>
          <a:p>
            <a:r>
              <a:rPr lang="tr-TR" dirty="0"/>
              <a:t>Bazı kurumlar form1 ve form 3 talep edebilir</a:t>
            </a:r>
          </a:p>
        </p:txBody>
      </p:sp>
      <p:sp>
        <p:nvSpPr>
          <p:cNvPr id="3" name="İçerik Yer Tutucusu 2">
            <a:extLst>
              <a:ext uri="{FF2B5EF4-FFF2-40B4-BE49-F238E27FC236}">
                <a16:creationId xmlns:a16="http://schemas.microsoft.com/office/drawing/2014/main" id="{573FE831-50A0-4172-96D8-00F965BB53DD}"/>
              </a:ext>
            </a:extLst>
          </p:cNvPr>
          <p:cNvSpPr>
            <a:spLocks noGrp="1"/>
          </p:cNvSpPr>
          <p:nvPr>
            <p:ph idx="1"/>
          </p:nvPr>
        </p:nvSpPr>
        <p:spPr>
          <a:xfrm>
            <a:off x="703668" y="2122250"/>
            <a:ext cx="10736060" cy="3124201"/>
          </a:xfrm>
        </p:spPr>
        <p:txBody>
          <a:bodyPr/>
          <a:lstStyle/>
          <a:p>
            <a:r>
              <a:rPr lang="tr-TR" dirty="0"/>
              <a:t>Onaylı formunuz staj yapacağınız kurum tarafından talep edilip edilmediğini öğrenin.</a:t>
            </a:r>
          </a:p>
          <a:p>
            <a:pPr marL="0" indent="0">
              <a:buNone/>
            </a:pPr>
            <a:endParaRPr lang="tr-TR" dirty="0"/>
          </a:p>
          <a:p>
            <a:r>
              <a:rPr lang="tr-TR" dirty="0">
                <a:highlight>
                  <a:srgbClr val="FF0000"/>
                </a:highlight>
              </a:rPr>
              <a:t>5</a:t>
            </a:r>
            <a:r>
              <a:rPr lang="tr-TR" dirty="0" smtClean="0">
                <a:highlight>
                  <a:srgbClr val="FF0000"/>
                </a:highlight>
              </a:rPr>
              <a:t> </a:t>
            </a:r>
            <a:r>
              <a:rPr lang="tr-TR" dirty="0">
                <a:highlight>
                  <a:srgbClr val="FF0000"/>
                </a:highlight>
              </a:rPr>
              <a:t>hazirana kadar onaylı form taleplerini bildirin</a:t>
            </a:r>
            <a:r>
              <a:rPr lang="tr-TR" dirty="0"/>
              <a:t>. Taleplerin alınmasına yönelik </a:t>
            </a:r>
            <a:r>
              <a:rPr lang="tr-TR" dirty="0" err="1"/>
              <a:t>sakaiden</a:t>
            </a:r>
            <a:r>
              <a:rPr lang="tr-TR" dirty="0"/>
              <a:t> duyuru yapılacaktır. İlgili </a:t>
            </a:r>
            <a:r>
              <a:rPr lang="tr-TR" dirty="0" err="1"/>
              <a:t>excele</a:t>
            </a:r>
            <a:r>
              <a:rPr lang="tr-TR" dirty="0"/>
              <a:t> bilgilerinizi ve talep edilen formu yazmanız gerekmektedir. Belirtilen tarihler dışında onaylı form talepleri dikkate alınmayacaktır (Erken başvuru yapmak zorunda olanlar hariç.) </a:t>
            </a:r>
          </a:p>
        </p:txBody>
      </p:sp>
    </p:spTree>
    <p:extLst>
      <p:ext uri="{BB962C8B-B14F-4D97-AF65-F5344CB8AC3E}">
        <p14:creationId xmlns:p14="http://schemas.microsoft.com/office/powerpoint/2010/main" val="395795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992124" y="199053"/>
            <a:ext cx="9905998" cy="700585"/>
          </a:xfrm>
        </p:spPr>
        <p:txBody>
          <a:bodyPr/>
          <a:lstStyle/>
          <a:p>
            <a:r>
              <a:rPr lang="tr-TR" dirty="0">
                <a:highlight>
                  <a:srgbClr val="00FFFF"/>
                </a:highlight>
                <a:latin typeface="Candara" panose="020E0502030303020204" pitchFamily="34" charset="0"/>
              </a:rPr>
              <a:t>FORM 4</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304800" y="899638"/>
            <a:ext cx="4762143" cy="4770537"/>
          </a:xfrm>
          <a:prstGeom prst="rect">
            <a:avLst/>
          </a:prstGeom>
          <a:noFill/>
        </p:spPr>
        <p:txBody>
          <a:bodyPr wrap="square" rtlCol="0">
            <a:spAutoFit/>
          </a:bodyPr>
          <a:lstStyle/>
          <a:p>
            <a:pPr marL="285750" indent="-285750">
              <a:buFont typeface="Arial" panose="020B0604020202020204" pitchFamily="34" charset="0"/>
              <a:buChar char="•"/>
            </a:pPr>
            <a:r>
              <a:rPr lang="tr-TR" sz="1600" dirty="0">
                <a:latin typeface="Candara" panose="020E0502030303020204" pitchFamily="34" charset="0"/>
              </a:rPr>
              <a:t>Staj bitiş tarihinden sonra </a:t>
            </a:r>
            <a:r>
              <a:rPr lang="tr-TR" sz="1600" b="1" dirty="0">
                <a:latin typeface="Candara" panose="020E0502030303020204" pitchFamily="34" charset="0"/>
              </a:rPr>
              <a:t>7 (Yedi) gün </a:t>
            </a:r>
            <a:r>
              <a:rPr lang="tr-TR" sz="1600" dirty="0">
                <a:latin typeface="Candara" panose="020E0502030303020204" pitchFamily="34" charset="0"/>
              </a:rPr>
              <a:t>içinde </a:t>
            </a:r>
            <a:r>
              <a:rPr lang="tr-TR" sz="1600" b="1" dirty="0">
                <a:solidFill>
                  <a:srgbClr val="FF0000"/>
                </a:solidFill>
                <a:latin typeface="Candara" panose="020E0502030303020204" pitchFamily="34" charset="0"/>
              </a:rPr>
              <a:t>STAJ YAPILAN KURUM TARAFINDAN </a:t>
            </a:r>
            <a:r>
              <a:rPr lang="tr-TR" sz="1600" b="1" dirty="0">
                <a:latin typeface="Candara" panose="020E0502030303020204" pitchFamily="34" charset="0"/>
              </a:rPr>
              <a:t>ilgili kurum tarafından mail atılacaktır. </a:t>
            </a:r>
            <a:endParaRPr lang="tr-TR" sz="1600" dirty="0">
              <a:latin typeface="Candara" panose="020E0502030303020204" pitchFamily="34" charset="0"/>
            </a:endParaRPr>
          </a:p>
          <a:p>
            <a:pPr marL="285750" indent="-285750">
              <a:buFont typeface="Arial" panose="020B0604020202020204" pitchFamily="34" charset="0"/>
              <a:buChar char="•"/>
            </a:pPr>
            <a:r>
              <a:rPr lang="tr-TR" sz="1600" dirty="0">
                <a:latin typeface="Candara" panose="020E0502030303020204" pitchFamily="34" charset="0"/>
              </a:rPr>
              <a:t>T.C. Dokuz Eylül Üniversitesi Rektörlüğü Strateji Geliştirme Dairesi Başkanlığı'nın 13.04.2017 Tarih ve 50332307/193 Sayılı yazısına istinaden öğrenciye İşletme tarafından ücret ödenmesine ilişkin belge (İşletme tarafından onaylı bordro veya banka dekontu) bu form ile beraber gönderilecektir.</a:t>
            </a:r>
          </a:p>
          <a:p>
            <a:endParaRPr lang="tr-TR" sz="1600" dirty="0">
              <a:latin typeface="Candara" panose="020E0502030303020204" pitchFamily="34" charset="0"/>
            </a:endParaRPr>
          </a:p>
          <a:p>
            <a:pPr marL="285750" indent="-285750">
              <a:buFont typeface="Arial" panose="020B0604020202020204" pitchFamily="34" charset="0"/>
              <a:buChar char="•"/>
            </a:pPr>
            <a:r>
              <a:rPr lang="tr-TR" sz="1600" dirty="0">
                <a:latin typeface="Candara" panose="020E0502030303020204" pitchFamily="34" charset="0"/>
              </a:rPr>
              <a:t>Islak imzalı olarak taratılıp online ortamda ya da belge posta yoluyla veya elden kapalı zarf içerisinde iletilecektir. </a:t>
            </a:r>
          </a:p>
          <a:p>
            <a:endParaRPr lang="tr-TR" sz="1600" dirty="0">
              <a:latin typeface="Candara" panose="020E0502030303020204" pitchFamily="34" charset="0"/>
            </a:endParaRPr>
          </a:p>
          <a:p>
            <a:pPr marL="285750" indent="-285750">
              <a:buFont typeface="Arial" panose="020B0604020202020204" pitchFamily="34" charset="0"/>
              <a:buChar char="•"/>
            </a:pPr>
            <a:r>
              <a:rPr lang="tr-TR" sz="1600" dirty="0">
                <a:highlight>
                  <a:srgbClr val="00FFFF"/>
                </a:highlight>
                <a:latin typeface="Candara" panose="020E0502030303020204" pitchFamily="34" charset="0"/>
              </a:rPr>
              <a:t>Form 4 kurumlar tarafından doldurulacaktır. </a:t>
            </a:r>
          </a:p>
          <a:p>
            <a:r>
              <a:rPr lang="tr-TR" sz="1600" dirty="0">
                <a:highlight>
                  <a:srgbClr val="00FFFF"/>
                </a:highlight>
                <a:latin typeface="Candara" panose="020E0502030303020204" pitchFamily="34" charset="0"/>
              </a:rPr>
              <a:t>Mail atılacaktır. </a:t>
            </a:r>
            <a:r>
              <a:rPr lang="tr-TR" sz="1600" dirty="0">
                <a:solidFill>
                  <a:srgbClr val="FF0000"/>
                </a:solidFill>
                <a:highlight>
                  <a:srgbClr val="00FFFF"/>
                </a:highlight>
                <a:latin typeface="Candara" panose="020E0502030303020204" pitchFamily="34" charset="0"/>
              </a:rPr>
              <a:t>FORM 4 STAJ YAPILAN KURUM TARAFINDAN HERHANGİ BİR ÖDEME YAPILACAKSA DOLDURULACAKTIR, ZORUNLU DEĞİLDİR. </a:t>
            </a:r>
            <a:endParaRPr lang="tr-TR" sz="1600" dirty="0">
              <a:highlight>
                <a:srgbClr val="00FFFF"/>
              </a:highlight>
              <a:latin typeface="Candara" panose="020E0502030303020204" pitchFamily="34" charset="0"/>
            </a:endParaRPr>
          </a:p>
        </p:txBody>
      </p:sp>
      <p:pic>
        <p:nvPicPr>
          <p:cNvPr id="6" name="Resim 5">
            <a:extLst>
              <a:ext uri="{FF2B5EF4-FFF2-40B4-BE49-F238E27FC236}">
                <a16:creationId xmlns:a16="http://schemas.microsoft.com/office/drawing/2014/main" id="{8EF6BECE-AD6B-478E-BA3E-6600FA95B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943" y="899638"/>
            <a:ext cx="6979930" cy="4647426"/>
          </a:xfrm>
          <a:prstGeom prst="rect">
            <a:avLst/>
          </a:prstGeom>
        </p:spPr>
      </p:pic>
    </p:spTree>
    <p:extLst>
      <p:ext uri="{BB962C8B-B14F-4D97-AF65-F5344CB8AC3E}">
        <p14:creationId xmlns:p14="http://schemas.microsoft.com/office/powerpoint/2010/main" val="196375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1141413" y="609600"/>
            <a:ext cx="9905998" cy="700585"/>
          </a:xfrm>
        </p:spPr>
        <p:txBody>
          <a:bodyPr/>
          <a:lstStyle/>
          <a:p>
            <a:r>
              <a:rPr lang="tr-TR" dirty="0">
                <a:latin typeface="Candara" panose="020E0502030303020204" pitchFamily="34" charset="0"/>
              </a:rPr>
              <a:t>STAJ DEFTERİ</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595744" y="1579418"/>
            <a:ext cx="10960715" cy="2862322"/>
          </a:xfrm>
          <a:prstGeom prst="rect">
            <a:avLst/>
          </a:prstGeom>
          <a:noFill/>
        </p:spPr>
        <p:txBody>
          <a:bodyPr wrap="square" rtlCol="0">
            <a:spAutoFit/>
          </a:bodyPr>
          <a:lstStyle/>
          <a:p>
            <a:pPr marL="285750" indent="-285750">
              <a:buFont typeface="Arial" panose="020B0604020202020204" pitchFamily="34" charset="0"/>
              <a:buChar char="•"/>
            </a:pPr>
            <a:r>
              <a:rPr lang="tr-TR" dirty="0">
                <a:latin typeface="Candara" panose="020E0502030303020204" pitchFamily="34" charset="0"/>
              </a:rPr>
              <a:t>Staj defteri her sayfası 1 hafta olacak şekilde toplam 4 sayfa doldurulacak ve doldurulan bu dört sayfanın her biri ve defterin ön bilgilendirme sayfası kurum tarafından imza ve mühürle onaylanacaktır.</a:t>
            </a:r>
          </a:p>
          <a:p>
            <a:pPr marL="285750" indent="-285750">
              <a:buFont typeface="Arial" panose="020B0604020202020204" pitchFamily="34" charset="0"/>
              <a:buChar char="•"/>
            </a:pPr>
            <a:endParaRPr lang="tr-TR" dirty="0">
              <a:latin typeface="Candara" panose="020E0502030303020204" pitchFamily="34" charset="0"/>
            </a:endParaRPr>
          </a:p>
          <a:p>
            <a:pPr marL="285750" indent="-285750">
              <a:buFont typeface="Arial" panose="020B0604020202020204" pitchFamily="34" charset="0"/>
              <a:buChar char="•"/>
            </a:pPr>
            <a:r>
              <a:rPr lang="tr-TR" dirty="0">
                <a:latin typeface="Candara" panose="020E0502030303020204" pitchFamily="34" charset="0"/>
              </a:rPr>
              <a:t>Yukarıda bahsedildiği şekilde eksiksiz doldurulan defterler staj bittikten sonra Form 2 ile birlikte </a:t>
            </a:r>
            <a:r>
              <a:rPr lang="tr-TR" sz="1800" b="1" dirty="0">
                <a:effectLst/>
                <a:latin typeface="Candara" panose="020E0502030303020204" pitchFamily="34" charset="0"/>
                <a:ea typeface="Times New Roman" panose="02020603050405020304" pitchFamily="18" charset="0"/>
                <a:cs typeface="Times New Roman" panose="02020603050405020304" pitchFamily="18" charset="0"/>
              </a:rPr>
              <a:t>ilgili </a:t>
            </a:r>
            <a:r>
              <a:rPr lang="tr-TR" sz="1800" b="1" dirty="0" err="1">
                <a:effectLst/>
                <a:latin typeface="Candara" panose="020E0502030303020204" pitchFamily="34" charset="0"/>
                <a:ea typeface="Times New Roman" panose="02020603050405020304" pitchFamily="18" charset="0"/>
                <a:cs typeface="Times New Roman" panose="02020603050405020304" pitchFamily="18" charset="0"/>
              </a:rPr>
              <a:t>sakai</a:t>
            </a:r>
            <a:r>
              <a:rPr lang="tr-TR" sz="1800" b="1" dirty="0">
                <a:effectLst/>
                <a:latin typeface="Candara" panose="020E0502030303020204" pitchFamily="34" charset="0"/>
                <a:ea typeface="Times New Roman" panose="02020603050405020304" pitchFamily="18" charset="0"/>
                <a:cs typeface="Times New Roman" panose="02020603050405020304" pitchFamily="18" charset="0"/>
              </a:rPr>
              <a:t> sekmesine yüklenecektir. </a:t>
            </a:r>
          </a:p>
          <a:p>
            <a:pPr marL="285750" indent="-285750">
              <a:buFont typeface="Arial" panose="020B0604020202020204" pitchFamily="34" charset="0"/>
              <a:buChar char="•"/>
            </a:pPr>
            <a:endParaRPr lang="tr-TR" b="1" dirty="0">
              <a:latin typeface="Candara" panose="020E0502030303020204" pitchFamily="34" charset="0"/>
              <a:cs typeface="Times New Roman" panose="02020603050405020304" pitchFamily="18" charset="0"/>
            </a:endParaRPr>
          </a:p>
          <a:p>
            <a:pPr marL="285750" indent="-285750">
              <a:buFont typeface="Arial" panose="020B0604020202020204" pitchFamily="34" charset="0"/>
              <a:buChar char="•"/>
            </a:pPr>
            <a:r>
              <a:rPr lang="tr-TR" b="1" dirty="0">
                <a:latin typeface="Candara" panose="020E0502030303020204" pitchFamily="34" charset="0"/>
                <a:cs typeface="Times New Roman" panose="02020603050405020304" pitchFamily="18" charset="0"/>
              </a:rPr>
              <a:t>Staj defteri bütün </a:t>
            </a:r>
            <a:r>
              <a:rPr lang="tr-TR" b="1" dirty="0">
                <a:highlight>
                  <a:srgbClr val="00FFFF"/>
                </a:highlight>
                <a:latin typeface="Candara" panose="020E0502030303020204" pitchFamily="34" charset="0"/>
                <a:cs typeface="Times New Roman" panose="02020603050405020304" pitchFamily="18" charset="0"/>
              </a:rPr>
              <a:t>tek bir </a:t>
            </a:r>
            <a:r>
              <a:rPr lang="tr-TR" b="1" dirty="0" err="1">
                <a:highlight>
                  <a:srgbClr val="00FFFF"/>
                </a:highlight>
                <a:latin typeface="Candara" panose="020E0502030303020204" pitchFamily="34" charset="0"/>
                <a:cs typeface="Times New Roman" panose="02020603050405020304" pitchFamily="18" charset="0"/>
              </a:rPr>
              <a:t>pdf</a:t>
            </a:r>
            <a:r>
              <a:rPr lang="tr-TR" b="1" dirty="0">
                <a:highlight>
                  <a:srgbClr val="00FFFF"/>
                </a:highlight>
                <a:latin typeface="Candara" panose="020E0502030303020204" pitchFamily="34" charset="0"/>
                <a:cs typeface="Times New Roman" panose="02020603050405020304" pitchFamily="18" charset="0"/>
              </a:rPr>
              <a:t> </a:t>
            </a:r>
            <a:r>
              <a:rPr lang="tr-TR" b="1" dirty="0">
                <a:latin typeface="Candara" panose="020E0502030303020204" pitchFamily="34" charset="0"/>
                <a:cs typeface="Times New Roman" panose="02020603050405020304" pitchFamily="18" charset="0"/>
              </a:rPr>
              <a:t>halinde ve </a:t>
            </a:r>
          </a:p>
          <a:p>
            <a:pPr marL="285750" indent="-285750">
              <a:buFont typeface="Arial" panose="020B0604020202020204" pitchFamily="34" charset="0"/>
              <a:buChar char="•"/>
            </a:pPr>
            <a:r>
              <a:rPr lang="tr-TR" b="1" dirty="0">
                <a:highlight>
                  <a:srgbClr val="00FFFF"/>
                </a:highlight>
                <a:latin typeface="Candara" panose="020E0502030303020204" pitchFamily="34" charset="0"/>
                <a:cs typeface="Times New Roman" panose="02020603050405020304" pitchFamily="18" charset="0"/>
              </a:rPr>
              <a:t>okul </a:t>
            </a:r>
            <a:r>
              <a:rPr lang="tr-TR" b="1" dirty="0" err="1">
                <a:highlight>
                  <a:srgbClr val="00FFFF"/>
                </a:highlight>
                <a:latin typeface="Candara" panose="020E0502030303020204" pitchFamily="34" charset="0"/>
                <a:cs typeface="Times New Roman" panose="02020603050405020304" pitchFamily="18" charset="0"/>
              </a:rPr>
              <a:t>numarası_adsoyad</a:t>
            </a:r>
            <a:r>
              <a:rPr lang="tr-TR" b="1" dirty="0">
                <a:highlight>
                  <a:srgbClr val="00FFFF"/>
                </a:highlight>
                <a:latin typeface="Candara" panose="020E0502030303020204" pitchFamily="34" charset="0"/>
                <a:cs typeface="Times New Roman" panose="02020603050405020304" pitchFamily="18" charset="0"/>
              </a:rPr>
              <a:t> </a:t>
            </a:r>
            <a:r>
              <a:rPr lang="tr-TR" b="1" dirty="0">
                <a:latin typeface="Candara" panose="020E0502030303020204" pitchFamily="34" charset="0"/>
                <a:cs typeface="Times New Roman" panose="02020603050405020304" pitchFamily="18" charset="0"/>
              </a:rPr>
              <a:t>ile adlandırılarak yüklenecektir. </a:t>
            </a:r>
          </a:p>
          <a:p>
            <a:pPr marL="285750" indent="-285750">
              <a:buFont typeface="Arial" panose="020B0604020202020204" pitchFamily="34" charset="0"/>
              <a:buChar char="•"/>
            </a:pPr>
            <a:r>
              <a:rPr lang="tr-TR" b="1" dirty="0">
                <a:highlight>
                  <a:srgbClr val="00FFFF"/>
                </a:highlight>
                <a:latin typeface="Candara" panose="020E0502030303020204" pitchFamily="34" charset="0"/>
                <a:cs typeface="Times New Roman" panose="02020603050405020304" pitchFamily="18" charset="0"/>
              </a:rPr>
              <a:t>Form 2 ayrı açılan sekmeye yüklenecektir. </a:t>
            </a:r>
            <a:endParaRPr lang="tr-TR" dirty="0">
              <a:highlight>
                <a:srgbClr val="00FFFF"/>
              </a:highlight>
              <a:latin typeface="Candara" panose="020E0502030303020204" pitchFamily="34" charset="0"/>
            </a:endParaRPr>
          </a:p>
          <a:p>
            <a:pPr marL="285750" indent="-285750">
              <a:buFont typeface="Arial" panose="020B0604020202020204" pitchFamily="34" charset="0"/>
              <a:buChar char="•"/>
            </a:pPr>
            <a:endParaRPr lang="tr-TR" dirty="0">
              <a:latin typeface="Candara" panose="020E0502030303020204" pitchFamily="34" charset="0"/>
            </a:endParaRPr>
          </a:p>
        </p:txBody>
      </p:sp>
    </p:spTree>
    <p:extLst>
      <p:ext uri="{BB962C8B-B14F-4D97-AF65-F5344CB8AC3E}">
        <p14:creationId xmlns:p14="http://schemas.microsoft.com/office/powerpoint/2010/main" val="204450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A9467-42D4-4AD4-AD1F-CCFD2B0DD1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8BBDA13-8E2D-418E-AD95-B3746C04EAB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34969AED-729C-493D-879F-C91E0D81EE74}"/>
              </a:ext>
            </a:extLst>
          </p:cNvPr>
          <p:cNvPicPr>
            <a:picLocks noChangeAspect="1"/>
          </p:cNvPicPr>
          <p:nvPr/>
        </p:nvPicPr>
        <p:blipFill rotWithShape="1">
          <a:blip r:embed="rId2"/>
          <a:srcRect l="9363" t="23512" r="8709" b="10107"/>
          <a:stretch/>
        </p:blipFill>
        <p:spPr>
          <a:xfrm>
            <a:off x="202317" y="784121"/>
            <a:ext cx="11989683" cy="5464279"/>
          </a:xfrm>
          <a:prstGeom prst="rect">
            <a:avLst/>
          </a:prstGeom>
        </p:spPr>
      </p:pic>
      <p:sp>
        <p:nvSpPr>
          <p:cNvPr id="6" name="Dikdörtgen 5">
            <a:extLst>
              <a:ext uri="{FF2B5EF4-FFF2-40B4-BE49-F238E27FC236}">
                <a16:creationId xmlns:a16="http://schemas.microsoft.com/office/drawing/2014/main" id="{954D4235-B518-473E-B2ED-DEE06AA6FC70}"/>
              </a:ext>
            </a:extLst>
          </p:cNvPr>
          <p:cNvSpPr/>
          <p:nvPr/>
        </p:nvSpPr>
        <p:spPr>
          <a:xfrm>
            <a:off x="4542503" y="1179871"/>
            <a:ext cx="3392129" cy="3313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7D354D64-60E6-476B-8CD7-3B466296CCEB}"/>
              </a:ext>
            </a:extLst>
          </p:cNvPr>
          <p:cNvSpPr/>
          <p:nvPr/>
        </p:nvSpPr>
        <p:spPr>
          <a:xfrm>
            <a:off x="706562" y="4873557"/>
            <a:ext cx="3392129" cy="715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FDB2AFE1-61B1-4B08-889C-9A49181C1B9D}"/>
              </a:ext>
            </a:extLst>
          </p:cNvPr>
          <p:cNvSpPr/>
          <p:nvPr/>
        </p:nvSpPr>
        <p:spPr>
          <a:xfrm>
            <a:off x="8367251" y="2003479"/>
            <a:ext cx="3392129" cy="394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872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C295EC-8A79-4433-82F4-70C64BE2DF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0140995-4E16-446B-8945-FD0CF1CBAC3F}"/>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5FC926F1-618A-4592-94D8-BD0DE7D3FAF9}"/>
              </a:ext>
            </a:extLst>
          </p:cNvPr>
          <p:cNvPicPr>
            <a:picLocks noChangeAspect="1"/>
          </p:cNvPicPr>
          <p:nvPr/>
        </p:nvPicPr>
        <p:blipFill rotWithShape="1">
          <a:blip r:embed="rId2"/>
          <a:srcRect l="10293" t="23121" r="10159" b="8889"/>
          <a:stretch/>
        </p:blipFill>
        <p:spPr>
          <a:xfrm>
            <a:off x="135618" y="517187"/>
            <a:ext cx="11920763" cy="5731213"/>
          </a:xfrm>
          <a:prstGeom prst="rect">
            <a:avLst/>
          </a:prstGeom>
        </p:spPr>
      </p:pic>
      <p:sp>
        <p:nvSpPr>
          <p:cNvPr id="6" name="Dikdörtgen 5">
            <a:extLst>
              <a:ext uri="{FF2B5EF4-FFF2-40B4-BE49-F238E27FC236}">
                <a16:creationId xmlns:a16="http://schemas.microsoft.com/office/drawing/2014/main" id="{F054801F-5D46-48BE-BA40-C6BBF862B07A}"/>
              </a:ext>
            </a:extLst>
          </p:cNvPr>
          <p:cNvSpPr/>
          <p:nvPr/>
        </p:nvSpPr>
        <p:spPr>
          <a:xfrm>
            <a:off x="2772383" y="933855"/>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9829A93E-E893-4DC2-8CFE-835094A253B1}"/>
              </a:ext>
            </a:extLst>
          </p:cNvPr>
          <p:cNvSpPr/>
          <p:nvPr/>
        </p:nvSpPr>
        <p:spPr>
          <a:xfrm>
            <a:off x="6747753" y="872246"/>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5A7DDFD5-2CF5-43CD-A530-7B2D3D3BFC4F}"/>
              </a:ext>
            </a:extLst>
          </p:cNvPr>
          <p:cNvSpPr/>
          <p:nvPr/>
        </p:nvSpPr>
        <p:spPr>
          <a:xfrm>
            <a:off x="10723123" y="872246"/>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3D4850CF-AAE4-4F17-9B36-265C6BCCF5C9}"/>
              </a:ext>
            </a:extLst>
          </p:cNvPr>
          <p:cNvSpPr/>
          <p:nvPr/>
        </p:nvSpPr>
        <p:spPr>
          <a:xfrm>
            <a:off x="609600" y="5162145"/>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008D4A86-61F5-4415-A414-C4B8B5E3CA1E}"/>
              </a:ext>
            </a:extLst>
          </p:cNvPr>
          <p:cNvSpPr/>
          <p:nvPr/>
        </p:nvSpPr>
        <p:spPr>
          <a:xfrm>
            <a:off x="4584970" y="5162145"/>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86AE1816-0306-45C7-8579-37CA02029F6E}"/>
              </a:ext>
            </a:extLst>
          </p:cNvPr>
          <p:cNvSpPr/>
          <p:nvPr/>
        </p:nvSpPr>
        <p:spPr>
          <a:xfrm>
            <a:off x="8560340" y="5162144"/>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B07AA611-1167-4A60-9930-A39A769075E5}"/>
              </a:ext>
            </a:extLst>
          </p:cNvPr>
          <p:cNvSpPr/>
          <p:nvPr/>
        </p:nvSpPr>
        <p:spPr>
          <a:xfrm>
            <a:off x="1585610" y="1514271"/>
            <a:ext cx="8356058" cy="3416320"/>
          </a:xfrm>
          <a:prstGeom prst="rect">
            <a:avLst/>
          </a:prstGeom>
          <a:noFill/>
        </p:spPr>
        <p:txBody>
          <a:bodyPr wrap="squar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Times New Roman</a:t>
            </a:r>
          </a:p>
          <a:p>
            <a:pPr algn="ctr"/>
            <a:r>
              <a:rPr lang="tr-TR" sz="5400" dirty="0">
                <a:ln w="0"/>
                <a:effectLst>
                  <a:outerShdw blurRad="38100" dist="19050" dir="2700000" algn="tl" rotWithShape="0">
                    <a:schemeClr val="dk1">
                      <a:alpha val="40000"/>
                    </a:schemeClr>
                  </a:outerShdw>
                </a:effectLst>
              </a:rPr>
              <a:t>12 punto</a:t>
            </a:r>
          </a:p>
          <a:p>
            <a:pPr algn="ctr"/>
            <a:r>
              <a:rPr lang="tr-TR" sz="5400" b="0" cap="none" spc="0" dirty="0">
                <a:ln w="0"/>
                <a:solidFill>
                  <a:schemeClr val="tx1"/>
                </a:solidFill>
                <a:effectLst>
                  <a:outerShdw blurRad="38100" dist="19050" dir="2700000" algn="tl" rotWithShape="0">
                    <a:schemeClr val="dk1">
                      <a:alpha val="40000"/>
                    </a:schemeClr>
                  </a:outerShdw>
                </a:effectLst>
              </a:rPr>
              <a:t>Minimum </a:t>
            </a:r>
            <a:r>
              <a:rPr lang="tr-TR" sz="5400" dirty="0">
                <a:ln w="0"/>
                <a:effectLst>
                  <a:outerShdw blurRad="38100" dist="19050" dir="2700000" algn="tl" rotWithShape="0">
                    <a:schemeClr val="dk1">
                      <a:alpha val="40000"/>
                    </a:schemeClr>
                  </a:outerShdw>
                </a:effectLst>
              </a:rPr>
              <a:t>250 kelime</a:t>
            </a:r>
            <a:endParaRPr lang="tr-TR" sz="5400" b="0" cap="none" spc="0" dirty="0">
              <a:ln w="0"/>
              <a:solidFill>
                <a:schemeClr val="tx1"/>
              </a:solidFill>
              <a:effectLst>
                <a:outerShdw blurRad="38100" dist="19050" dir="2700000" algn="tl" rotWithShape="0">
                  <a:schemeClr val="dk1">
                    <a:alpha val="40000"/>
                  </a:schemeClr>
                </a:outerShdw>
              </a:effectLst>
            </a:endParaRPr>
          </a:p>
          <a:p>
            <a:pPr algn="ctr"/>
            <a:r>
              <a:rPr lang="tr-TR" sz="5400" dirty="0">
                <a:ln w="0"/>
                <a:effectLst>
                  <a:outerShdw blurRad="38100" dist="19050" dir="2700000" algn="tl" rotWithShape="0">
                    <a:schemeClr val="dk1">
                      <a:alpha val="40000"/>
                    </a:schemeClr>
                  </a:outerShdw>
                </a:effectLst>
              </a:rPr>
              <a:t>Maksimum 400 kelime</a:t>
            </a:r>
            <a:endParaRPr lang="tr-T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6384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462FB2-E94E-42F2-9073-46C17485208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CCF568B-8E62-4C19-8594-89A3D8A6772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D06FB433-9F2D-4E8A-8A63-35EE2BEF6DF1}"/>
              </a:ext>
            </a:extLst>
          </p:cNvPr>
          <p:cNvPicPr>
            <a:picLocks noChangeAspect="1"/>
          </p:cNvPicPr>
          <p:nvPr/>
        </p:nvPicPr>
        <p:blipFill rotWithShape="1">
          <a:blip r:embed="rId2"/>
          <a:srcRect l="23065" t="25376" r="22904" b="7527"/>
          <a:stretch/>
        </p:blipFill>
        <p:spPr>
          <a:xfrm>
            <a:off x="1386349" y="290052"/>
            <a:ext cx="9271819" cy="6476434"/>
          </a:xfrm>
          <a:prstGeom prst="rect">
            <a:avLst/>
          </a:prstGeom>
        </p:spPr>
      </p:pic>
      <p:sp>
        <p:nvSpPr>
          <p:cNvPr id="6" name="Dikdörtgen 5">
            <a:extLst>
              <a:ext uri="{FF2B5EF4-FFF2-40B4-BE49-F238E27FC236}">
                <a16:creationId xmlns:a16="http://schemas.microsoft.com/office/drawing/2014/main" id="{AB9D376B-8737-47C5-8D7F-A92F10051F25}"/>
              </a:ext>
            </a:extLst>
          </p:cNvPr>
          <p:cNvSpPr/>
          <p:nvPr/>
        </p:nvSpPr>
        <p:spPr>
          <a:xfrm>
            <a:off x="2918298" y="2244274"/>
            <a:ext cx="6886139" cy="1754326"/>
          </a:xfrm>
          <a:prstGeom prst="rect">
            <a:avLst/>
          </a:prstGeom>
          <a:noFill/>
        </p:spPr>
        <p:txBody>
          <a:bodyPr wrap="squar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Ekler: plan, rapor, görseller vb. </a:t>
            </a:r>
          </a:p>
        </p:txBody>
      </p:sp>
    </p:spTree>
    <p:extLst>
      <p:ext uri="{BB962C8B-B14F-4D97-AF65-F5344CB8AC3E}">
        <p14:creationId xmlns:p14="http://schemas.microsoft.com/office/powerpoint/2010/main" val="69451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6E5B28-3B90-4D13-92D0-6EEB7CFBECC9}"/>
              </a:ext>
            </a:extLst>
          </p:cNvPr>
          <p:cNvSpPr>
            <a:spLocks noGrp="1"/>
          </p:cNvSpPr>
          <p:nvPr>
            <p:ph type="title"/>
          </p:nvPr>
        </p:nvSpPr>
        <p:spPr>
          <a:xfrm>
            <a:off x="1044136" y="2292485"/>
            <a:ext cx="9905998" cy="1905000"/>
          </a:xfrm>
        </p:spPr>
        <p:txBody>
          <a:bodyPr>
            <a:normAutofit fontScale="90000"/>
          </a:bodyPr>
          <a:lstStyle/>
          <a:p>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12 punto Times New Roman tek satır aralığında yazılacaktır.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İmla ve yazım hatalarına dikkat edilecek.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Üst kısımdaki tarihler mutlaka yazılacak. Tarihler örnek olarak verilmiştir. Siz kendi tarihinize göre yazınız.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Haftanın başlangıç günü ve bitiş günü belli edilecek. Cumartesi dahil ise tarih ona göre bitiş günü yazılacak.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rgbClr val="FF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Bir hafta için </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yapılan çalışmalar en az 250 sözcük en fazla 400 sözcük olmalıdır.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Cümleler birinci tekil kişi üzerinden yazılmayacaktır. Örneğin, 1/1000 ölçekli uygulama imar planı için alan çalışmasına başlandı, gibi edilgen ifadeler kullanılmalıdır. ÖRNEK (Siz kendi stajınıza göre yazınız bu sadece örnektir)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Staj defteri yazım kurallarına uyulması beklenmektedir. Staj komisyonu içerik ve kurallara uyulmaması gibi durumlarda revizyon istenmeden stajı reddedecektir. Bu nedenle öğrencilerin dikkatli ve özenli olması beklenmektedir.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Tek dosya </a:t>
            </a:r>
            <a:r>
              <a:rPr lang="tr-TR"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pdf</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formatında teslim edilecektir. Ekler rapor, görsel vb. en son ki kısma eklenebilir. Ayrı ayrı yükleme yapılması istenmemektedir. Staj defteri ile birleştirilmesi istenmektedir.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259439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B9A164F-22ED-4543-BFAB-E7ABBBA18F8E}"/>
              </a:ext>
            </a:extLst>
          </p:cNvPr>
          <p:cNvSpPr txBox="1"/>
          <p:nvPr/>
        </p:nvSpPr>
        <p:spPr>
          <a:xfrm>
            <a:off x="1539956" y="1270325"/>
            <a:ext cx="7687734" cy="1077218"/>
          </a:xfrm>
          <a:prstGeom prst="rect">
            <a:avLst/>
          </a:prstGeom>
          <a:noFill/>
        </p:spPr>
        <p:txBody>
          <a:bodyPr wrap="square" rtlCol="0">
            <a:spAutoFit/>
          </a:bodyPr>
          <a:lstStyle/>
          <a:p>
            <a:r>
              <a:rPr lang="tr-TR" sz="3200" dirty="0">
                <a:highlight>
                  <a:srgbClr val="00FFFF"/>
                </a:highlight>
                <a:latin typeface="Times New Roman" panose="02020603050405020304" pitchFamily="18" charset="0"/>
                <a:cs typeface="Times New Roman" panose="02020603050405020304" pitchFamily="18" charset="0"/>
              </a:rPr>
              <a:t>MAİL ADRESİ:</a:t>
            </a:r>
          </a:p>
          <a:p>
            <a:r>
              <a:rPr lang="tr-TR" sz="3200" dirty="0" smtClean="0">
                <a:latin typeface="Times New Roman" panose="02020603050405020304" pitchFamily="18" charset="0"/>
                <a:cs typeface="Times New Roman" panose="02020603050405020304" pitchFamily="18" charset="0"/>
              </a:rPr>
              <a:t>stajkomisyonudeu@gmail.com</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7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9FEC8-707E-406F-97BC-228BF7D6A426}"/>
              </a:ext>
            </a:extLst>
          </p:cNvPr>
          <p:cNvSpPr>
            <a:spLocks noGrp="1"/>
          </p:cNvSpPr>
          <p:nvPr>
            <p:ph type="title"/>
          </p:nvPr>
        </p:nvSpPr>
        <p:spPr>
          <a:xfrm>
            <a:off x="1143001" y="493860"/>
            <a:ext cx="9905998" cy="714233"/>
          </a:xfrm>
        </p:spPr>
        <p:txBody>
          <a:bodyPr/>
          <a:lstStyle/>
          <a:p>
            <a:r>
              <a:rPr lang="tr-TR" dirty="0" smtClean="0">
                <a:latin typeface="Candara" panose="020E0502030303020204" pitchFamily="34" charset="0"/>
              </a:rPr>
              <a:t>2026 </a:t>
            </a:r>
            <a:r>
              <a:rPr lang="tr-TR" dirty="0">
                <a:latin typeface="Candara" panose="020E0502030303020204" pitchFamily="34" charset="0"/>
              </a:rPr>
              <a:t>YILI Staj DUYURULARI</a:t>
            </a:r>
          </a:p>
        </p:txBody>
      </p:sp>
      <p:sp>
        <p:nvSpPr>
          <p:cNvPr id="3" name="Metin kutusu 2">
            <a:extLst>
              <a:ext uri="{FF2B5EF4-FFF2-40B4-BE49-F238E27FC236}">
                <a16:creationId xmlns:a16="http://schemas.microsoft.com/office/drawing/2014/main" id="{D38DA1F9-9556-4B11-ADB6-9A2F6296B3CC}"/>
              </a:ext>
            </a:extLst>
          </p:cNvPr>
          <p:cNvSpPr txBox="1"/>
          <p:nvPr/>
        </p:nvSpPr>
        <p:spPr>
          <a:xfrm>
            <a:off x="544748" y="1071906"/>
            <a:ext cx="11413571" cy="4247317"/>
          </a:xfrm>
          <a:prstGeom prst="rect">
            <a:avLst/>
          </a:prstGeom>
          <a:noFill/>
        </p:spPr>
        <p:txBody>
          <a:bodyPr wrap="square" rtlCol="0">
            <a:spAutoFit/>
          </a:bodyPr>
          <a:lstStyle/>
          <a:p>
            <a:pPr marL="342900" indent="-342900" algn="just">
              <a:buFont typeface="Arial" panose="020B0604020202020204" pitchFamily="34" charset="0"/>
              <a:buChar char="•"/>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latin typeface="Candara" panose="020E0502030303020204" pitchFamily="34" charset="0"/>
                <a:cs typeface="Times New Roman" panose="02020603050405020304" pitchFamily="18" charset="0"/>
              </a:rPr>
              <a:t>PLN 2999 Büro Stajı daha sonra ise PLN 3999 Planlama Büro Stajından oluşan iki staj kaldırılarak </a:t>
            </a:r>
          </a:p>
          <a:p>
            <a:pPr algn="just">
              <a:tabLst>
                <a:tab pos="457200" algn="l"/>
              </a:tabLst>
            </a:pPr>
            <a:r>
              <a:rPr lang="tr-TR" dirty="0">
                <a:latin typeface="Candara" panose="020E0502030303020204" pitchFamily="34" charset="0"/>
                <a:cs typeface="Times New Roman" panose="02020603050405020304" pitchFamily="18" charset="0"/>
              </a:rPr>
              <a:t>3. sınıf sonunda yapılan tek staja dönüşmüştür. </a:t>
            </a:r>
          </a:p>
          <a:p>
            <a:pPr algn="just">
              <a:tabLst>
                <a:tab pos="457200" algn="l"/>
              </a:tabLst>
            </a:pPr>
            <a:endParaRPr lang="tr-TR" dirty="0">
              <a:highlight>
                <a:srgbClr val="FFFF00"/>
              </a:highlight>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Staj 20 iş günüdür. </a:t>
            </a:r>
          </a:p>
          <a:p>
            <a:pPr algn="just">
              <a:tabLst>
                <a:tab pos="457200" algn="l"/>
              </a:tabLst>
            </a:pPr>
            <a:r>
              <a:rPr lang="tr-TR" sz="1800" b="0" i="0" u="none" strike="noStrike" baseline="0" dirty="0">
                <a:latin typeface="Candara" panose="020E0502030303020204" pitchFamily="34" charset="0"/>
              </a:rPr>
              <a:t>(</a:t>
            </a:r>
            <a:r>
              <a:rPr lang="tr-TR" sz="1800" b="0" i="0" u="none" strike="noStrike" baseline="0" dirty="0">
                <a:solidFill>
                  <a:srgbClr val="FF0000"/>
                </a:solidFill>
                <a:latin typeface="Candara" panose="020E0502030303020204" pitchFamily="34" charset="0"/>
              </a:rPr>
              <a:t>Staj süreleri bir haftada 5 veya 6 işgünü çalışılması durumuna göre değişiklik gösterebilir</a:t>
            </a:r>
            <a:r>
              <a:rPr lang="tr-TR" sz="1800" dirty="0">
                <a:solidFill>
                  <a:srgbClr val="FF0000"/>
                </a:solidFill>
                <a:latin typeface="Candara" panose="020E0502030303020204" pitchFamily="34" charset="0"/>
              </a:rPr>
              <a:t>. Cumartesi günü çalışılması halinde işgünü olarak dahil edilebilecektir. Resmi </a:t>
            </a:r>
            <a:r>
              <a:rPr lang="tr-TR" sz="1800" b="0" i="0" u="none" strike="noStrike" baseline="0" dirty="0">
                <a:solidFill>
                  <a:srgbClr val="FF0000"/>
                </a:solidFill>
                <a:latin typeface="Candara" panose="020E0502030303020204" pitchFamily="34" charset="0"/>
              </a:rPr>
              <a:t>tatiller staj süresinden sayılmayacaktır. Stajlar yalnızca Pazartesi günleri başlayabilir</a:t>
            </a:r>
            <a:r>
              <a:rPr lang="tr-TR" sz="1800" b="0" i="0" u="none" strike="noStrike" baseline="0" dirty="0">
                <a:latin typeface="Candara" panose="020E0502030303020204" pitchFamily="34" charset="0"/>
              </a:rPr>
              <a:t>)</a:t>
            </a:r>
            <a:r>
              <a:rPr lang="tr-TR" dirty="0">
                <a:highlight>
                  <a:srgbClr val="00FFFF"/>
                </a:highlight>
                <a:latin typeface="Candara" panose="020E0502030303020204" pitchFamily="34" charset="0"/>
                <a:cs typeface="Times New Roman" panose="02020603050405020304" pitchFamily="18" charset="0"/>
              </a:rPr>
              <a:t>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ŞEHİR PLANLAMA PROJESİ IV başarılı olmak staj ön koşuludur.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Stajın adı</a:t>
            </a:r>
            <a:r>
              <a:rPr lang="tr-TR" b="1" dirty="0">
                <a:highlight>
                  <a:srgbClr val="00FFFF"/>
                </a:highlight>
                <a:latin typeface="Candara" panose="020E0502030303020204" pitchFamily="34" charset="0"/>
                <a:cs typeface="Times New Roman" panose="02020603050405020304" pitchFamily="18" charset="0"/>
              </a:rPr>
              <a:t>,  PLN 3996 PLANLAMA BÜRO STAJI </a:t>
            </a:r>
            <a:r>
              <a:rPr lang="tr-TR" dirty="0">
                <a:highlight>
                  <a:srgbClr val="00FFFF"/>
                </a:highlight>
                <a:latin typeface="Candara" panose="020E0502030303020204" pitchFamily="34" charset="0"/>
                <a:cs typeface="Times New Roman" panose="02020603050405020304" pitchFamily="18" charset="0"/>
              </a:rPr>
              <a:t>olarak düzenlenmiştir.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latin typeface="Candara" panose="020E0502030303020204" pitchFamily="34" charset="0"/>
                <a:cs typeface="Times New Roman" panose="02020603050405020304" pitchFamily="18" charset="0"/>
              </a:rPr>
              <a:t>Staj evrakları online teslim alınacaktır. </a:t>
            </a:r>
          </a:p>
        </p:txBody>
      </p:sp>
    </p:spTree>
    <p:extLst>
      <p:ext uri="{BB962C8B-B14F-4D97-AF65-F5344CB8AC3E}">
        <p14:creationId xmlns:p14="http://schemas.microsoft.com/office/powerpoint/2010/main" val="325799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F7EC7A-383E-4D4D-9B04-07D5EC1FAC02}"/>
              </a:ext>
            </a:extLst>
          </p:cNvPr>
          <p:cNvSpPr>
            <a:spLocks noGrp="1"/>
          </p:cNvSpPr>
          <p:nvPr>
            <p:ph idx="1"/>
          </p:nvPr>
        </p:nvSpPr>
        <p:spPr>
          <a:xfrm>
            <a:off x="680936" y="938888"/>
            <a:ext cx="10192974" cy="5138083"/>
          </a:xfrm>
        </p:spPr>
        <p:txBody>
          <a:bodyPr>
            <a:normAutofit fontScale="70000" lnSpcReduction="20000"/>
          </a:bodyPr>
          <a:lstStyle/>
          <a:p>
            <a:pPr marL="0" indent="0" algn="just">
              <a:buNone/>
            </a:pPr>
            <a:r>
              <a:rPr lang="tr-TR" sz="2400" b="1" dirty="0">
                <a:solidFill>
                  <a:srgbClr val="FF0000"/>
                </a:solidFill>
                <a:latin typeface="Candara" panose="020E0502030303020204" pitchFamily="34" charset="0"/>
              </a:rPr>
              <a:t>NOTLAR</a:t>
            </a:r>
          </a:p>
          <a:p>
            <a:pPr marL="0" indent="0" algn="just">
              <a:buNone/>
            </a:pPr>
            <a:endParaRPr lang="tr-TR" sz="2400" b="1" dirty="0">
              <a:solidFill>
                <a:srgbClr val="FF0000"/>
              </a:solidFill>
              <a:highlight>
                <a:srgbClr val="00FFFF"/>
              </a:highlight>
              <a:latin typeface="Candara" panose="020E0502030303020204" pitchFamily="34" charset="0"/>
            </a:endParaRPr>
          </a:p>
          <a:p>
            <a:pPr algn="just"/>
            <a:r>
              <a:rPr lang="tr-TR" dirty="0">
                <a:effectLst>
                  <a:glow rad="38100">
                    <a:schemeClr val="bg1">
                      <a:lumMod val="50000"/>
                      <a:lumOff val="50000"/>
                      <a:alpha val="20000"/>
                    </a:schemeClr>
                  </a:glow>
                </a:effectLst>
                <a:highlight>
                  <a:srgbClr val="00FFFF"/>
                </a:highlight>
                <a:latin typeface="Candara" panose="020E0502030303020204" pitchFamily="34" charset="0"/>
              </a:rPr>
              <a:t>Staj evrakları </a:t>
            </a:r>
            <a:r>
              <a:rPr lang="tr-TR" dirty="0">
                <a:effectLst>
                  <a:glow rad="38100">
                    <a:schemeClr val="bg1">
                      <a:lumMod val="50000"/>
                      <a:lumOff val="50000"/>
                      <a:alpha val="20000"/>
                    </a:schemeClr>
                  </a:glow>
                </a:effectLst>
                <a:highlight>
                  <a:srgbClr val="00FFFF"/>
                </a:highlight>
                <a:latin typeface="Candara" panose="020E0502030303020204" pitchFamily="34" charset="0"/>
              </a:rPr>
              <a:t>5</a:t>
            </a:r>
            <a:r>
              <a:rPr lang="tr-TR" dirty="0" smtClean="0">
                <a:effectLst>
                  <a:glow rad="38100">
                    <a:schemeClr val="bg1">
                      <a:lumMod val="50000"/>
                      <a:lumOff val="50000"/>
                      <a:alpha val="20000"/>
                    </a:schemeClr>
                  </a:glow>
                </a:effectLst>
                <a:highlight>
                  <a:srgbClr val="00FFFF"/>
                </a:highlight>
                <a:latin typeface="Candara" panose="020E0502030303020204" pitchFamily="34" charset="0"/>
              </a:rPr>
              <a:t> </a:t>
            </a:r>
            <a:r>
              <a:rPr lang="tr-TR" dirty="0" err="1">
                <a:effectLst>
                  <a:glow rad="38100">
                    <a:schemeClr val="bg1">
                      <a:lumMod val="50000"/>
                      <a:lumOff val="50000"/>
                      <a:alpha val="20000"/>
                    </a:schemeClr>
                  </a:glow>
                </a:effectLst>
                <a:highlight>
                  <a:srgbClr val="00FFFF"/>
                </a:highlight>
                <a:latin typeface="Candara" panose="020E0502030303020204" pitchFamily="34" charset="0"/>
              </a:rPr>
              <a:t>haziran’a</a:t>
            </a:r>
            <a:r>
              <a:rPr lang="tr-TR" dirty="0">
                <a:effectLst>
                  <a:glow rad="38100">
                    <a:schemeClr val="bg1">
                      <a:lumMod val="50000"/>
                      <a:lumOff val="50000"/>
                      <a:alpha val="20000"/>
                    </a:schemeClr>
                  </a:glow>
                </a:effectLst>
                <a:highlight>
                  <a:srgbClr val="00FFFF"/>
                </a:highlight>
                <a:latin typeface="Candara" panose="020E0502030303020204" pitchFamily="34" charset="0"/>
              </a:rPr>
              <a:t> kadar </a:t>
            </a:r>
            <a:r>
              <a:rPr lang="tr-TR" dirty="0" err="1">
                <a:effectLst>
                  <a:glow rad="38100">
                    <a:schemeClr val="bg1">
                      <a:lumMod val="50000"/>
                      <a:lumOff val="50000"/>
                      <a:alpha val="20000"/>
                    </a:schemeClr>
                  </a:glow>
                </a:effectLst>
                <a:highlight>
                  <a:srgbClr val="00FFFF"/>
                </a:highlight>
                <a:latin typeface="Candara" panose="020E0502030303020204" pitchFamily="34" charset="0"/>
              </a:rPr>
              <a:t>sakai</a:t>
            </a:r>
            <a:r>
              <a:rPr lang="tr-TR" dirty="0">
                <a:effectLst>
                  <a:glow rad="38100">
                    <a:schemeClr val="bg1">
                      <a:lumMod val="50000"/>
                      <a:lumOff val="50000"/>
                      <a:alpha val="20000"/>
                    </a:schemeClr>
                  </a:glow>
                </a:effectLst>
                <a:highlight>
                  <a:srgbClr val="00FFFF"/>
                </a:highlight>
                <a:latin typeface="Candara" panose="020E0502030303020204" pitchFamily="34" charset="0"/>
              </a:rPr>
              <a:t> üzerinden açılacak sekmeye teslim edilecektir. </a:t>
            </a:r>
          </a:p>
          <a:p>
            <a:pPr algn="just"/>
            <a:r>
              <a:rPr lang="tr-TR" dirty="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bütünleme tarihlerinin ardından </a:t>
            </a:r>
            <a:r>
              <a:rPr lang="tr-TR" dirty="0" smtClean="0">
                <a:solidFill>
                  <a:srgbClr val="FF0000"/>
                </a:solidFill>
                <a:effectLst>
                  <a:glow rad="38100">
                    <a:schemeClr val="bg1">
                      <a:lumMod val="50000"/>
                      <a:lumOff val="50000"/>
                      <a:alpha val="20000"/>
                    </a:schemeClr>
                  </a:glow>
                </a:effectLst>
                <a:highlight>
                  <a:srgbClr val="00FFFF"/>
                </a:highlight>
              </a:rPr>
              <a:t>(29 haziran) </a:t>
            </a:r>
            <a:r>
              <a:rPr lang="tr-TR" dirty="0">
                <a:effectLst>
                  <a:glow rad="38100">
                    <a:schemeClr val="bg1">
                      <a:lumMod val="50000"/>
                      <a:lumOff val="50000"/>
                      <a:alpha val="20000"/>
                    </a:schemeClr>
                  </a:glow>
                </a:effectLst>
                <a:highlight>
                  <a:srgbClr val="00FFFF"/>
                </a:highlight>
                <a:latin typeface="Candara" panose="020E0502030303020204" pitchFamily="34" charset="0"/>
              </a:rPr>
              <a:t>staj başlayabilir. Yeni dönem başlamadan bir hafta öncesinde </a:t>
            </a:r>
            <a:r>
              <a:rPr lang="tr-TR" dirty="0" smtClean="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(4 </a:t>
            </a:r>
            <a:r>
              <a:rPr lang="tr-TR" dirty="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EYLÜL) </a:t>
            </a:r>
            <a:r>
              <a:rPr lang="tr-TR" dirty="0">
                <a:effectLst>
                  <a:glow rad="38100">
                    <a:schemeClr val="bg1">
                      <a:lumMod val="50000"/>
                      <a:lumOff val="50000"/>
                      <a:alpha val="20000"/>
                    </a:schemeClr>
                  </a:glow>
                </a:effectLst>
                <a:highlight>
                  <a:srgbClr val="00FFFF"/>
                </a:highlight>
                <a:latin typeface="Candara" panose="020E0502030303020204" pitchFamily="34" charset="0"/>
              </a:rPr>
              <a:t>staj tamamlanmış olmalıdır. Mezun olma aşamasında olan adayların farklı durumları olabilir. </a:t>
            </a:r>
          </a:p>
          <a:p>
            <a:pPr algn="just"/>
            <a:r>
              <a:rPr lang="tr-TR" dirty="0">
                <a:effectLst>
                  <a:glow rad="38100">
                    <a:schemeClr val="bg1">
                      <a:lumMod val="50000"/>
                      <a:lumOff val="50000"/>
                      <a:alpha val="20000"/>
                    </a:schemeClr>
                  </a:glow>
                </a:effectLst>
                <a:highlight>
                  <a:srgbClr val="00FFFF"/>
                </a:highlight>
                <a:latin typeface="Candara" panose="020E0502030303020204" pitchFamily="34" charset="0"/>
              </a:rPr>
              <a:t>Örnek tarih</a:t>
            </a:r>
          </a:p>
          <a:p>
            <a:pPr algn="just">
              <a:buFontTx/>
              <a:buChar char="-"/>
            </a:pPr>
            <a:r>
              <a:rPr lang="tr-TR" dirty="0">
                <a:effectLst>
                  <a:glow rad="38100">
                    <a:schemeClr val="bg1">
                      <a:lumMod val="50000"/>
                      <a:lumOff val="50000"/>
                      <a:alpha val="20000"/>
                    </a:schemeClr>
                  </a:glow>
                </a:effectLst>
                <a:highlight>
                  <a:srgbClr val="00FFFF"/>
                </a:highlight>
                <a:latin typeface="Candara" panose="020E0502030303020204" pitchFamily="34" charset="0"/>
              </a:rPr>
              <a:t> </a:t>
            </a:r>
            <a:r>
              <a:rPr lang="tr-TR" dirty="0" smtClean="0">
                <a:effectLst>
                  <a:glow rad="38100">
                    <a:schemeClr val="bg1">
                      <a:lumMod val="50000"/>
                      <a:lumOff val="50000"/>
                      <a:alpha val="20000"/>
                    </a:schemeClr>
                  </a:glow>
                </a:effectLst>
                <a:highlight>
                  <a:srgbClr val="00FFFF"/>
                </a:highlight>
                <a:latin typeface="Candara" panose="020E0502030303020204" pitchFamily="34" charset="0"/>
              </a:rPr>
              <a:t>20.07.2026- 14.08.2026 </a:t>
            </a:r>
            <a:r>
              <a:rPr lang="tr-TR" dirty="0">
                <a:effectLst>
                  <a:glow rad="38100">
                    <a:schemeClr val="bg1">
                      <a:lumMod val="50000"/>
                      <a:lumOff val="50000"/>
                      <a:alpha val="20000"/>
                    </a:schemeClr>
                  </a:glow>
                </a:effectLst>
                <a:highlight>
                  <a:srgbClr val="00FFFF"/>
                </a:highlight>
                <a:latin typeface="Candara" panose="020E0502030303020204" pitchFamily="34" charset="0"/>
              </a:rPr>
              <a:t>(Cumartesi hariç)</a:t>
            </a:r>
          </a:p>
          <a:p>
            <a:pPr algn="just">
              <a:buFontTx/>
              <a:buChar char="-"/>
            </a:pPr>
            <a:r>
              <a:rPr lang="tr-TR" dirty="0" smtClean="0">
                <a:effectLst>
                  <a:glow rad="38100">
                    <a:schemeClr val="bg1">
                      <a:lumMod val="50000"/>
                      <a:lumOff val="50000"/>
                      <a:alpha val="20000"/>
                    </a:schemeClr>
                  </a:glow>
                </a:effectLst>
                <a:highlight>
                  <a:srgbClr val="00FFFF"/>
                </a:highlight>
                <a:latin typeface="Candara" panose="020E0502030303020204" pitchFamily="34" charset="0"/>
              </a:rPr>
              <a:t>20.07.2026-11.08.2026 </a:t>
            </a:r>
            <a:r>
              <a:rPr lang="tr-TR" dirty="0">
                <a:effectLst>
                  <a:glow rad="38100">
                    <a:schemeClr val="bg1">
                      <a:lumMod val="50000"/>
                      <a:lumOff val="50000"/>
                      <a:alpha val="20000"/>
                    </a:schemeClr>
                  </a:glow>
                </a:effectLst>
                <a:highlight>
                  <a:srgbClr val="00FFFF"/>
                </a:highlight>
                <a:latin typeface="Candara" panose="020E0502030303020204" pitchFamily="34" charset="0"/>
              </a:rPr>
              <a:t>(Cumartesi dahil) </a:t>
            </a:r>
          </a:p>
          <a:p>
            <a:pPr algn="just"/>
            <a:r>
              <a:rPr lang="tr-TR" dirty="0">
                <a:effectLst>
                  <a:glow rad="38100">
                    <a:schemeClr val="bg1">
                      <a:lumMod val="50000"/>
                      <a:lumOff val="50000"/>
                      <a:alpha val="20000"/>
                    </a:schemeClr>
                  </a:glow>
                </a:effectLst>
                <a:latin typeface="Candara" panose="020E0502030303020204" pitchFamily="34" charset="0"/>
              </a:rPr>
              <a:t>Yurtdışı staj başvuruları için </a:t>
            </a:r>
            <a:r>
              <a:rPr lang="tr-TR" dirty="0" err="1">
                <a:effectLst>
                  <a:glow rad="38100">
                    <a:schemeClr val="bg1">
                      <a:lumMod val="50000"/>
                      <a:lumOff val="50000"/>
                      <a:alpha val="20000"/>
                    </a:schemeClr>
                  </a:glow>
                </a:effectLst>
                <a:latin typeface="Candara" panose="020E0502030303020204" pitchFamily="34" charset="0"/>
              </a:rPr>
              <a:t>sgk</a:t>
            </a:r>
            <a:r>
              <a:rPr lang="tr-TR" dirty="0">
                <a:effectLst>
                  <a:glow rad="38100">
                    <a:schemeClr val="bg1">
                      <a:lumMod val="50000"/>
                      <a:lumOff val="50000"/>
                      <a:alpha val="20000"/>
                    </a:schemeClr>
                  </a:glow>
                </a:effectLst>
                <a:latin typeface="Candara" panose="020E0502030303020204" pitchFamily="34" charset="0"/>
              </a:rPr>
              <a:t> formu yerine öğrenci kendi sorumluluğunu üstlendiğini belirten bir dilekçe teslim etmelidir. Dilekçe staj komisyonuna hitaben yazılmalıdır. Örnek dilekçe belgelerde mevcuttur. </a:t>
            </a:r>
          </a:p>
          <a:p>
            <a:pPr algn="just"/>
            <a:r>
              <a:rPr lang="tr-TR" dirty="0">
                <a:effectLst>
                  <a:glow rad="38100">
                    <a:schemeClr val="bg1">
                      <a:lumMod val="50000"/>
                      <a:lumOff val="50000"/>
                      <a:alpha val="20000"/>
                    </a:schemeClr>
                  </a:glow>
                </a:effectLst>
                <a:latin typeface="Candara" panose="020E0502030303020204" pitchFamily="34" charset="0"/>
              </a:rPr>
              <a:t>PLN3112 Şehir Planlama Projesi Dersi IV dersini geçenler staj yapabilir. Bu nedenle geçip geçmediği belli olmadan staj başvurusu yapacak adayların eklerde yer alan dilekçe 2’yi (dersi geçemezse staj başvurusunun iptaline dair) doldurup başvuru formu ile teslim etmeleri beklenmektedir.</a:t>
            </a:r>
          </a:p>
          <a:p>
            <a:pPr algn="just"/>
            <a:r>
              <a:rPr lang="tr-TR" dirty="0">
                <a:latin typeface="Candara" panose="020E0502030303020204" pitchFamily="34" charset="0"/>
                <a:cs typeface="Times New Roman" panose="02020603050405020304" pitchFamily="18" charset="0"/>
              </a:rPr>
              <a:t>süreç içerisinde </a:t>
            </a:r>
            <a:r>
              <a:rPr lang="tr-TR" dirty="0" err="1">
                <a:latin typeface="Candara" panose="020E0502030303020204" pitchFamily="34" charset="0"/>
                <a:cs typeface="Times New Roman" panose="02020603050405020304" pitchFamily="18" charset="0"/>
              </a:rPr>
              <a:t>sakaiden</a:t>
            </a:r>
            <a:r>
              <a:rPr lang="tr-TR" dirty="0">
                <a:latin typeface="Candara" panose="020E0502030303020204" pitchFamily="34" charset="0"/>
                <a:cs typeface="Times New Roman" panose="02020603050405020304" pitchFamily="18" charset="0"/>
              </a:rPr>
              <a:t> yapılacak duyurulara, ilgili tarihlere dikkat edilmesi beklenmektedir. </a:t>
            </a:r>
          </a:p>
          <a:p>
            <a:pPr algn="just">
              <a:tabLst>
                <a:tab pos="457200" algn="l"/>
              </a:tabLst>
            </a:pPr>
            <a:r>
              <a:rPr lang="tr-TR" dirty="0">
                <a:latin typeface="Candara" panose="020E0502030303020204" pitchFamily="34" charset="0"/>
                <a:cs typeface="Times New Roman" panose="02020603050405020304" pitchFamily="18" charset="0"/>
              </a:rPr>
              <a:t>öğrencilerin spesifik soruları hariç duyurusu yapılan, toplantıda belirtilen hususlara ilişkin sorular kabul edilmeyecektir. </a:t>
            </a:r>
          </a:p>
          <a:p>
            <a:pPr algn="just">
              <a:tabLst>
                <a:tab pos="457200" algn="l"/>
              </a:tabLst>
            </a:pPr>
            <a:r>
              <a:rPr lang="tr-TR" dirty="0">
                <a:latin typeface="Candara" panose="020E0502030303020204" pitchFamily="34" charset="0"/>
                <a:cs typeface="Times New Roman" panose="02020603050405020304" pitchFamily="18" charset="0"/>
              </a:rPr>
              <a:t>Formların doldurulmasına aktarılacağı şekilde özen gösterilmesi gerekmektedir. </a:t>
            </a:r>
          </a:p>
          <a:p>
            <a:pPr algn="just">
              <a:tabLst>
                <a:tab pos="457200" algn="l"/>
              </a:tabLst>
            </a:pPr>
            <a:r>
              <a:rPr lang="tr-TR" dirty="0">
                <a:latin typeface="Candara" panose="020E0502030303020204" pitchFamily="34" charset="0"/>
                <a:cs typeface="Times New Roman" panose="02020603050405020304" pitchFamily="18" charset="0"/>
              </a:rPr>
              <a:t>Formlardaki hatalara ilişkin dönüş yapılmayacak öğrenci kendi sorumluluğunu alacaktır. Eksik, hatalı belgeler kabul edilmeyecektir. </a:t>
            </a:r>
          </a:p>
          <a:p>
            <a:pPr algn="just"/>
            <a:endParaRPr lang="tr-TR" dirty="0">
              <a:effectLst>
                <a:glow rad="38100">
                  <a:schemeClr val="bg1">
                    <a:lumMod val="50000"/>
                    <a:lumOff val="50000"/>
                    <a:alpha val="20000"/>
                  </a:schemeClr>
                </a:glow>
              </a:effectLst>
              <a:latin typeface="Candara" panose="020E0502030303020204" pitchFamily="34" charset="0"/>
            </a:endParaRPr>
          </a:p>
          <a:p>
            <a:pPr algn="just"/>
            <a:endParaRPr lang="tr-TR" dirty="0">
              <a:effectLst>
                <a:glow rad="38100">
                  <a:schemeClr val="bg1">
                    <a:lumMod val="50000"/>
                    <a:lumOff val="50000"/>
                    <a:alpha val="20000"/>
                  </a:schemeClr>
                </a:glow>
              </a:effectLst>
              <a:latin typeface="Candara" panose="020E0502030303020204" pitchFamily="34" charset="0"/>
            </a:endParaRPr>
          </a:p>
        </p:txBody>
      </p:sp>
    </p:spTree>
    <p:extLst>
      <p:ext uri="{BB962C8B-B14F-4D97-AF65-F5344CB8AC3E}">
        <p14:creationId xmlns:p14="http://schemas.microsoft.com/office/powerpoint/2010/main" val="233695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9FEC8-707E-406F-97BC-228BF7D6A426}"/>
              </a:ext>
            </a:extLst>
          </p:cNvPr>
          <p:cNvSpPr>
            <a:spLocks noGrp="1"/>
          </p:cNvSpPr>
          <p:nvPr>
            <p:ph type="title"/>
          </p:nvPr>
        </p:nvSpPr>
        <p:spPr>
          <a:xfrm>
            <a:off x="1143001" y="252483"/>
            <a:ext cx="9905998" cy="714233"/>
          </a:xfrm>
        </p:spPr>
        <p:txBody>
          <a:bodyPr/>
          <a:lstStyle/>
          <a:p>
            <a:r>
              <a:rPr lang="tr-TR" dirty="0">
                <a:latin typeface="Candara" panose="020E0502030303020204" pitchFamily="34" charset="0"/>
              </a:rPr>
              <a:t>Staj SÜRECİ</a:t>
            </a:r>
          </a:p>
        </p:txBody>
      </p:sp>
      <p:graphicFrame>
        <p:nvGraphicFramePr>
          <p:cNvPr id="4" name="İçerik Yer Tutucusu 3">
            <a:extLst>
              <a:ext uri="{FF2B5EF4-FFF2-40B4-BE49-F238E27FC236}">
                <a16:creationId xmlns:a16="http://schemas.microsoft.com/office/drawing/2014/main" id="{4298A595-E756-4D6A-B8D1-58240C31AC24}"/>
              </a:ext>
            </a:extLst>
          </p:cNvPr>
          <p:cNvGraphicFramePr>
            <a:graphicFrameLocks noGrp="1"/>
          </p:cNvGraphicFramePr>
          <p:nvPr>
            <p:ph idx="1"/>
            <p:extLst>
              <p:ext uri="{D42A27DB-BD31-4B8C-83A1-F6EECF244321}">
                <p14:modId xmlns:p14="http://schemas.microsoft.com/office/powerpoint/2010/main" val="3067547705"/>
              </p:ext>
            </p:extLst>
          </p:nvPr>
        </p:nvGraphicFramePr>
        <p:xfrm>
          <a:off x="340776" y="788505"/>
          <a:ext cx="10822675" cy="524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8B0DF5FB-3602-4AE6-9C68-6D81F9A55E9F}"/>
              </a:ext>
            </a:extLst>
          </p:cNvPr>
          <p:cNvSpPr/>
          <p:nvPr/>
        </p:nvSpPr>
        <p:spPr>
          <a:xfrm>
            <a:off x="1127935" y="5279753"/>
            <a:ext cx="5472973"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tr-TR" sz="2800" b="0" cap="none" spc="0" dirty="0">
                <a:ln w="0"/>
                <a:solidFill>
                  <a:schemeClr val="tx1"/>
                </a:solidFill>
                <a:effectLst>
                  <a:outerShdw blurRad="38100" dist="19050" dir="2700000" algn="tl" rotWithShape="0">
                    <a:schemeClr val="dk1">
                      <a:alpha val="40000"/>
                    </a:schemeClr>
                  </a:outerShdw>
                </a:effectLst>
              </a:rPr>
              <a:t>Son Teslim Tarihi </a:t>
            </a:r>
            <a:r>
              <a:rPr lang="tr-TR" sz="2800" dirty="0">
                <a:ln w="0"/>
                <a:solidFill>
                  <a:schemeClr val="tx1"/>
                </a:solidFill>
                <a:effectLst>
                  <a:outerShdw blurRad="38100" dist="19050" dir="2700000" algn="tl" rotWithShape="0">
                    <a:schemeClr val="dk1">
                      <a:alpha val="40000"/>
                    </a:schemeClr>
                  </a:outerShdw>
                </a:effectLst>
              </a:rPr>
              <a:t>5</a:t>
            </a:r>
            <a:r>
              <a:rPr lang="tr-TR" sz="2800" b="0" cap="none" spc="0" dirty="0" smtClean="0">
                <a:ln w="0"/>
                <a:solidFill>
                  <a:schemeClr val="tx1"/>
                </a:solidFill>
                <a:effectLst>
                  <a:outerShdw blurRad="38100" dist="19050" dir="2700000" algn="tl" rotWithShape="0">
                    <a:schemeClr val="dk1">
                      <a:alpha val="40000"/>
                    </a:schemeClr>
                  </a:outerShdw>
                </a:effectLst>
              </a:rPr>
              <a:t> </a:t>
            </a:r>
            <a:r>
              <a:rPr lang="tr-TR" sz="2800" b="0" cap="none" spc="0" dirty="0">
                <a:ln w="0"/>
                <a:solidFill>
                  <a:schemeClr val="tx1"/>
                </a:solidFill>
                <a:effectLst>
                  <a:outerShdw blurRad="38100" dist="19050" dir="2700000" algn="tl" rotWithShape="0">
                    <a:schemeClr val="dk1">
                      <a:alpha val="40000"/>
                    </a:schemeClr>
                  </a:outerShdw>
                </a:effectLst>
              </a:rPr>
              <a:t>Haziran </a:t>
            </a:r>
            <a:r>
              <a:rPr lang="tr-TR" sz="2800" b="0" cap="none" spc="0" dirty="0" smtClean="0">
                <a:ln w="0"/>
                <a:solidFill>
                  <a:schemeClr val="tx1"/>
                </a:solidFill>
                <a:effectLst>
                  <a:outerShdw blurRad="38100" dist="19050" dir="2700000" algn="tl" rotWithShape="0">
                    <a:schemeClr val="dk1">
                      <a:alpha val="40000"/>
                    </a:schemeClr>
                  </a:outerShdw>
                </a:effectLst>
              </a:rPr>
              <a:t>2026</a:t>
            </a:r>
            <a:endParaRPr lang="tr-TR" sz="2800" b="0" cap="none" spc="0" dirty="0">
              <a:ln w="0"/>
              <a:solidFill>
                <a:schemeClr val="tx1"/>
              </a:solidFill>
              <a:effectLst>
                <a:outerShdw blurRad="38100" dist="19050" dir="2700000" algn="tl" rotWithShape="0">
                  <a:schemeClr val="dk1">
                    <a:alpha val="40000"/>
                  </a:schemeClr>
                </a:outerShdw>
              </a:effectLst>
            </a:endParaRPr>
          </a:p>
        </p:txBody>
      </p:sp>
      <p:sp>
        <p:nvSpPr>
          <p:cNvPr id="5" name="Ok: Aşağı 4">
            <a:extLst>
              <a:ext uri="{FF2B5EF4-FFF2-40B4-BE49-F238E27FC236}">
                <a16:creationId xmlns:a16="http://schemas.microsoft.com/office/drawing/2014/main" id="{53A0C2B6-D8B6-403A-8A7F-9BD38958D177}"/>
              </a:ext>
            </a:extLst>
          </p:cNvPr>
          <p:cNvSpPr/>
          <p:nvPr/>
        </p:nvSpPr>
        <p:spPr>
          <a:xfrm>
            <a:off x="3869879" y="4771544"/>
            <a:ext cx="503853" cy="5232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289BF782-15F3-4282-B47D-3DE751F94A0F}"/>
              </a:ext>
            </a:extLst>
          </p:cNvPr>
          <p:cNvSpPr/>
          <p:nvPr/>
        </p:nvSpPr>
        <p:spPr>
          <a:xfrm>
            <a:off x="5120619" y="6219377"/>
            <a:ext cx="707138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tr-TR" b="0" cap="none" spc="0" dirty="0">
                <a:ln w="0"/>
                <a:solidFill>
                  <a:schemeClr val="tx1"/>
                </a:solidFill>
                <a:effectLst>
                  <a:outerShdw blurRad="38100" dist="19050" dir="2700000" algn="tl" rotWithShape="0">
                    <a:schemeClr val="dk1">
                      <a:alpha val="40000"/>
                    </a:schemeClr>
                  </a:outerShdw>
                </a:effectLst>
              </a:rPr>
              <a:t>Son Teslim Tarihi staj bitiminden itibaren </a:t>
            </a:r>
            <a:r>
              <a:rPr lang="tr-TR" b="1" cap="none" spc="0" dirty="0">
                <a:ln w="0"/>
                <a:solidFill>
                  <a:schemeClr val="tx1"/>
                </a:solidFill>
                <a:effectLst>
                  <a:outerShdw blurRad="38100" dist="19050" dir="2700000" algn="tl" rotWithShape="0">
                    <a:schemeClr val="dk1">
                      <a:alpha val="40000"/>
                    </a:schemeClr>
                  </a:outerShdw>
                </a:effectLst>
              </a:rPr>
              <a:t>7 gün </a:t>
            </a:r>
            <a:r>
              <a:rPr lang="tr-TR" b="0" cap="none" spc="0" dirty="0">
                <a:ln w="0"/>
                <a:solidFill>
                  <a:schemeClr val="tx1"/>
                </a:solidFill>
                <a:effectLst>
                  <a:outerShdw blurRad="38100" dist="19050" dir="2700000" algn="tl" rotWithShape="0">
                    <a:schemeClr val="dk1">
                      <a:alpha val="40000"/>
                    </a:schemeClr>
                  </a:outerShdw>
                </a:effectLst>
              </a:rPr>
              <a:t>içerisinde gönderilmelidir.  </a:t>
            </a:r>
          </a:p>
        </p:txBody>
      </p:sp>
      <p:sp>
        <p:nvSpPr>
          <p:cNvPr id="7" name="Ok: Aşağı 6">
            <a:extLst>
              <a:ext uri="{FF2B5EF4-FFF2-40B4-BE49-F238E27FC236}">
                <a16:creationId xmlns:a16="http://schemas.microsoft.com/office/drawing/2014/main" id="{82D54B4D-FDA4-448C-A00E-5167F34D896D}"/>
              </a:ext>
            </a:extLst>
          </p:cNvPr>
          <p:cNvSpPr/>
          <p:nvPr/>
        </p:nvSpPr>
        <p:spPr>
          <a:xfrm>
            <a:off x="8453549" y="5845811"/>
            <a:ext cx="503853" cy="37356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382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755780" y="706876"/>
            <a:ext cx="9905998" cy="700585"/>
          </a:xfrm>
        </p:spPr>
        <p:txBody>
          <a:bodyPr>
            <a:normAutofit fontScale="90000"/>
          </a:bodyPr>
          <a:lstStyle/>
          <a:p>
            <a:r>
              <a:rPr lang="tr-TR" dirty="0">
                <a:latin typeface="Candara" panose="020E0502030303020204" pitchFamily="34" charset="0"/>
              </a:rPr>
              <a:t>FORM 1</a:t>
            </a:r>
            <a:br>
              <a:rPr lang="tr-TR" dirty="0">
                <a:latin typeface="Candara" panose="020E0502030303020204" pitchFamily="34" charset="0"/>
              </a:rPr>
            </a:br>
            <a:r>
              <a:rPr lang="tr-TR" dirty="0">
                <a:latin typeface="Candara" panose="020E0502030303020204" pitchFamily="34" charset="0"/>
              </a:rPr>
              <a:t>staj başvuru ve kabul formu</a:t>
            </a:r>
          </a:p>
        </p:txBody>
      </p:sp>
      <p:pic>
        <p:nvPicPr>
          <p:cNvPr id="9" name="İçerik Yer Tutucusu 8">
            <a:extLst>
              <a:ext uri="{FF2B5EF4-FFF2-40B4-BE49-F238E27FC236}">
                <a16:creationId xmlns:a16="http://schemas.microsoft.com/office/drawing/2014/main" id="{C3F28D0E-0930-4D1E-8FE4-C639241CB6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98" t="456" r="1598" b="1497"/>
          <a:stretch/>
        </p:blipFill>
        <p:spPr>
          <a:xfrm>
            <a:off x="6911788" y="119084"/>
            <a:ext cx="4787153" cy="6497837"/>
          </a:xfrm>
        </p:spPr>
      </p:pic>
      <p:sp>
        <p:nvSpPr>
          <p:cNvPr id="10" name="Metin kutusu 9">
            <a:extLst>
              <a:ext uri="{FF2B5EF4-FFF2-40B4-BE49-F238E27FC236}">
                <a16:creationId xmlns:a16="http://schemas.microsoft.com/office/drawing/2014/main" id="{F37E1920-257A-4AB5-ADC5-7BE78F5B49D7}"/>
              </a:ext>
            </a:extLst>
          </p:cNvPr>
          <p:cNvSpPr txBox="1"/>
          <p:nvPr/>
        </p:nvSpPr>
        <p:spPr>
          <a:xfrm>
            <a:off x="755780" y="1788458"/>
            <a:ext cx="5623249" cy="4524315"/>
          </a:xfrm>
          <a:prstGeom prst="rect">
            <a:avLst/>
          </a:prstGeom>
          <a:noFill/>
        </p:spPr>
        <p:txBody>
          <a:bodyPr wrap="square" rtlCol="0">
            <a:spAutoFit/>
          </a:bodyPr>
          <a:lstStyle/>
          <a:p>
            <a:r>
              <a:rPr lang="tr-TR" b="1" dirty="0">
                <a:highlight>
                  <a:srgbClr val="00FFFF"/>
                </a:highlight>
                <a:latin typeface="Candara" panose="020E0502030303020204" pitchFamily="34" charset="0"/>
              </a:rPr>
              <a:t>5</a:t>
            </a:r>
            <a:r>
              <a:rPr lang="tr-TR" b="1" dirty="0" smtClean="0">
                <a:highlight>
                  <a:srgbClr val="00FFFF"/>
                </a:highlight>
                <a:latin typeface="Candara" panose="020E0502030303020204" pitchFamily="34" charset="0"/>
              </a:rPr>
              <a:t> </a:t>
            </a:r>
            <a:r>
              <a:rPr lang="tr-TR" b="1" dirty="0">
                <a:highlight>
                  <a:srgbClr val="00FFFF"/>
                </a:highlight>
                <a:latin typeface="Candara" panose="020E0502030303020204" pitchFamily="34" charset="0"/>
              </a:rPr>
              <a:t>Haziran </a:t>
            </a:r>
            <a:r>
              <a:rPr lang="tr-TR" b="1" dirty="0" smtClean="0">
                <a:highlight>
                  <a:srgbClr val="00FFFF"/>
                </a:highlight>
                <a:latin typeface="Candara" panose="020E0502030303020204" pitchFamily="34" charset="0"/>
              </a:rPr>
              <a:t>2026’e </a:t>
            </a:r>
            <a:r>
              <a:rPr lang="tr-TR" b="1" dirty="0">
                <a:highlight>
                  <a:srgbClr val="00FFFF"/>
                </a:highlight>
                <a:latin typeface="Candara" panose="020E0502030303020204" pitchFamily="34" charset="0"/>
              </a:rPr>
              <a:t>kadar iletilecektir. </a:t>
            </a:r>
          </a:p>
          <a:p>
            <a:r>
              <a:rPr lang="tr-TR" b="1" dirty="0" err="1">
                <a:highlight>
                  <a:srgbClr val="00FFFF"/>
                </a:highlight>
                <a:latin typeface="Candara" panose="020E0502030303020204" pitchFamily="34" charset="0"/>
              </a:rPr>
              <a:t>Sakai’de</a:t>
            </a:r>
            <a:r>
              <a:rPr lang="tr-TR" b="1" dirty="0">
                <a:highlight>
                  <a:srgbClr val="00FFFF"/>
                </a:highlight>
                <a:latin typeface="Candara" panose="020E0502030303020204" pitchFamily="34" charset="0"/>
              </a:rPr>
              <a:t> açılan ilgili sekmeye yüklenecektir. </a:t>
            </a:r>
          </a:p>
          <a:p>
            <a:endParaRPr lang="tr-TR" b="1" dirty="0">
              <a:latin typeface="Candara" panose="020E0502030303020204" pitchFamily="34" charset="0"/>
            </a:endParaRPr>
          </a:p>
          <a:p>
            <a:endParaRPr lang="tr-TR" b="1" dirty="0">
              <a:latin typeface="Candara" panose="020E0502030303020204" pitchFamily="34" charset="0"/>
            </a:endParaRPr>
          </a:p>
          <a:p>
            <a:r>
              <a:rPr lang="tr-TR" dirty="0">
                <a:latin typeface="Candara" panose="020E0502030303020204" pitchFamily="34" charset="0"/>
              </a:rPr>
              <a:t>‘Form 1’ de yer alan;</a:t>
            </a:r>
          </a:p>
          <a:p>
            <a:r>
              <a:rPr lang="tr-TR" dirty="0">
                <a:solidFill>
                  <a:srgbClr val="FF0000"/>
                </a:solidFill>
                <a:latin typeface="Candara" panose="020E0502030303020204" pitchFamily="34" charset="0"/>
              </a:rPr>
              <a:t>Kırmızı kutunun içerisindeki</a:t>
            </a:r>
          </a:p>
          <a:p>
            <a:r>
              <a:rPr lang="tr-TR" b="1" dirty="0">
                <a:latin typeface="Candara" panose="020E0502030303020204" pitchFamily="34" charset="0"/>
              </a:rPr>
              <a:t>*Öğrencinin kimlik bilgileri</a:t>
            </a:r>
          </a:p>
          <a:p>
            <a:r>
              <a:rPr lang="tr-TR" b="1" dirty="0">
                <a:latin typeface="Candara" panose="020E0502030303020204" pitchFamily="34" charset="0"/>
              </a:rPr>
              <a:t>*Staj Yapılacak kurum/kuruluş bilgileri</a:t>
            </a:r>
          </a:p>
          <a:p>
            <a:r>
              <a:rPr lang="tr-TR" b="1" dirty="0">
                <a:latin typeface="Candara" panose="020E0502030303020204" pitchFamily="34" charset="0"/>
              </a:rPr>
              <a:t>*Öğrencinin staj türü, tarihleri gün sayısı (20) </a:t>
            </a:r>
          </a:p>
          <a:p>
            <a:r>
              <a:rPr lang="tr-TR" b="1" dirty="0">
                <a:latin typeface="Candara" panose="020E0502030303020204" pitchFamily="34" charset="0"/>
              </a:rPr>
              <a:t>*Staj yapılacak yerin ad </a:t>
            </a:r>
            <a:r>
              <a:rPr lang="tr-TR" b="1" dirty="0" err="1">
                <a:latin typeface="Candara" panose="020E0502030303020204" pitchFamily="34" charset="0"/>
              </a:rPr>
              <a:t>soyad</a:t>
            </a:r>
            <a:r>
              <a:rPr lang="tr-TR" b="1" dirty="0">
                <a:latin typeface="Candara" panose="020E0502030303020204" pitchFamily="34" charset="0"/>
              </a:rPr>
              <a:t>- mühür kaşe imza kısmı </a:t>
            </a:r>
          </a:p>
          <a:p>
            <a:r>
              <a:rPr lang="tr-TR" b="1" dirty="0">
                <a:latin typeface="Candara" panose="020E0502030303020204" pitchFamily="34" charset="0"/>
              </a:rPr>
              <a:t>*iş bilgisi yazılacaktır. </a:t>
            </a:r>
          </a:p>
          <a:p>
            <a:r>
              <a:rPr lang="tr-TR" b="1" dirty="0">
                <a:solidFill>
                  <a:srgbClr val="FF0000"/>
                </a:solidFill>
                <a:latin typeface="Candara" panose="020E0502030303020204" pitchFamily="34" charset="0"/>
              </a:rPr>
              <a:t>İş bilgisi staj yapılacak yerdeki iş tanımları ve staj yapılacak yerin onaylanabilmesi için önemlidir. </a:t>
            </a:r>
          </a:p>
          <a:p>
            <a:endParaRPr lang="tr-TR" b="1" dirty="0">
              <a:latin typeface="Candara" panose="020E0502030303020204" pitchFamily="34" charset="0"/>
            </a:endParaRPr>
          </a:p>
          <a:p>
            <a:endParaRPr lang="tr-TR" b="1" dirty="0">
              <a:latin typeface="Candara" panose="020E0502030303020204" pitchFamily="34" charset="0"/>
            </a:endParaRPr>
          </a:p>
          <a:p>
            <a:endParaRPr lang="tr-TR" b="1" dirty="0">
              <a:latin typeface="Candara" panose="020E0502030303020204" pitchFamily="34" charset="0"/>
            </a:endParaRPr>
          </a:p>
        </p:txBody>
      </p:sp>
      <p:sp>
        <p:nvSpPr>
          <p:cNvPr id="3" name="Dikdörtgen 2">
            <a:extLst>
              <a:ext uri="{FF2B5EF4-FFF2-40B4-BE49-F238E27FC236}">
                <a16:creationId xmlns:a16="http://schemas.microsoft.com/office/drawing/2014/main" id="{1383A1EF-B0B2-489A-B9EC-AE9E2F5AC334}"/>
              </a:ext>
            </a:extLst>
          </p:cNvPr>
          <p:cNvSpPr/>
          <p:nvPr/>
        </p:nvSpPr>
        <p:spPr>
          <a:xfrm>
            <a:off x="7120647" y="706876"/>
            <a:ext cx="4416357" cy="46627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9312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452018" y="640441"/>
            <a:ext cx="6436536" cy="700585"/>
          </a:xfrm>
        </p:spPr>
        <p:txBody>
          <a:bodyPr>
            <a:noAutofit/>
          </a:bodyPr>
          <a:lstStyle/>
          <a:p>
            <a:r>
              <a:rPr lang="tr-TR" sz="2400" dirty="0">
                <a:latin typeface="Candara" panose="020E0502030303020204" pitchFamily="34" charset="0"/>
              </a:rPr>
              <a:t>FORM 2 </a:t>
            </a:r>
            <a:br>
              <a:rPr lang="tr-TR" sz="2400" dirty="0">
                <a:latin typeface="Candara" panose="020E0502030303020204" pitchFamily="34" charset="0"/>
              </a:rPr>
            </a:br>
            <a:r>
              <a:rPr lang="tr-TR" sz="2400" dirty="0">
                <a:latin typeface="Candara" panose="020E0502030303020204" pitchFamily="34" charset="0"/>
              </a:rPr>
              <a:t>Öğrenci staj fişi ve değerlendirme formu</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499285" y="1546656"/>
            <a:ext cx="5641911" cy="4524315"/>
          </a:xfrm>
          <a:prstGeom prst="rect">
            <a:avLst/>
          </a:prstGeom>
          <a:noFill/>
        </p:spPr>
        <p:txBody>
          <a:bodyPr wrap="square" rtlCol="0">
            <a:spAutoFit/>
          </a:bodyPr>
          <a:lstStyle/>
          <a:p>
            <a:r>
              <a:rPr lang="tr-TR" b="1" dirty="0">
                <a:highlight>
                  <a:srgbClr val="00FFFF"/>
                </a:highlight>
                <a:latin typeface="Candara" panose="020E0502030303020204" pitchFamily="34" charset="0"/>
              </a:rPr>
              <a:t>Staj bitiminden itibaren 7 gün içerisinde staj defteri ile birlikte teslim edilmesi gerekmektedir. </a:t>
            </a:r>
          </a:p>
          <a:p>
            <a:endParaRPr lang="tr-TR" b="1" dirty="0">
              <a:highlight>
                <a:srgbClr val="FFFF00"/>
              </a:highlight>
              <a:latin typeface="Candara" panose="020E0502030303020204" pitchFamily="34" charset="0"/>
            </a:endParaRPr>
          </a:p>
          <a:p>
            <a:endParaRPr lang="tr-TR" b="1" dirty="0">
              <a:latin typeface="Candara" panose="020E0502030303020204" pitchFamily="34" charset="0"/>
            </a:endParaRPr>
          </a:p>
          <a:p>
            <a:r>
              <a:rPr lang="tr-TR" dirty="0">
                <a:latin typeface="Candara" panose="020E0502030303020204" pitchFamily="34" charset="0"/>
              </a:rPr>
              <a:t>‘Form 2’ de yer alan;</a:t>
            </a:r>
          </a:p>
          <a:p>
            <a:r>
              <a:rPr lang="tr-TR" b="1" dirty="0">
                <a:latin typeface="Candara" panose="020E0502030303020204" pitchFamily="34" charset="0"/>
              </a:rPr>
              <a:t>*Öğrenci bilgileri</a:t>
            </a:r>
          </a:p>
          <a:p>
            <a:r>
              <a:rPr lang="tr-TR" b="1" dirty="0">
                <a:latin typeface="Candara" panose="020E0502030303020204" pitchFamily="34" charset="0"/>
              </a:rPr>
              <a:t>*Staj bilgileri</a:t>
            </a:r>
          </a:p>
          <a:p>
            <a:r>
              <a:rPr lang="tr-TR" dirty="0">
                <a:latin typeface="Candara" panose="020E0502030303020204" pitchFamily="34" charset="0"/>
              </a:rPr>
              <a:t>eksiksiz doldurulacaktır. </a:t>
            </a:r>
          </a:p>
          <a:p>
            <a:endParaRPr lang="tr-TR" dirty="0">
              <a:latin typeface="Candara" panose="020E0502030303020204" pitchFamily="34" charset="0"/>
            </a:endParaRPr>
          </a:p>
          <a:p>
            <a:r>
              <a:rPr lang="tr-TR" dirty="0">
                <a:latin typeface="Candara" panose="020E0502030303020204" pitchFamily="34" charset="0"/>
              </a:rPr>
              <a:t>Staj bitiminden sonra STAJ DEFTERİYLE BİRLİKTE;</a:t>
            </a:r>
          </a:p>
          <a:p>
            <a:r>
              <a:rPr lang="tr-TR" b="1" dirty="0">
                <a:latin typeface="Candara" panose="020E0502030303020204" pitchFamily="34" charset="0"/>
              </a:rPr>
              <a:t>*Çalışma konuları ve yapılan işler</a:t>
            </a:r>
          </a:p>
          <a:p>
            <a:r>
              <a:rPr lang="tr-TR" b="1" dirty="0">
                <a:latin typeface="Candara" panose="020E0502030303020204" pitchFamily="34" charset="0"/>
              </a:rPr>
              <a:t>*Çalışmanın değerlendirilmesi</a:t>
            </a:r>
          </a:p>
          <a:p>
            <a:r>
              <a:rPr lang="tr-TR" b="1" dirty="0">
                <a:latin typeface="Candara" panose="020E0502030303020204" pitchFamily="34" charset="0"/>
              </a:rPr>
              <a:t>Kısmı doldurularak iletilecektir. </a:t>
            </a:r>
          </a:p>
          <a:p>
            <a:endParaRPr lang="tr-TR" b="1" dirty="0">
              <a:latin typeface="Candara" panose="020E0502030303020204" pitchFamily="34" charset="0"/>
            </a:endParaRPr>
          </a:p>
          <a:p>
            <a:r>
              <a:rPr lang="tr-TR" b="1" dirty="0">
                <a:solidFill>
                  <a:srgbClr val="0070C0"/>
                </a:solidFill>
                <a:latin typeface="Candara" panose="020E0502030303020204" pitchFamily="34" charset="0"/>
              </a:rPr>
              <a:t>Mavi kısım staj amiri tarafından</a:t>
            </a:r>
          </a:p>
          <a:p>
            <a:r>
              <a:rPr lang="tr-TR" b="1" dirty="0">
                <a:solidFill>
                  <a:srgbClr val="FF0000"/>
                </a:solidFill>
                <a:latin typeface="Candara" panose="020E0502030303020204" pitchFamily="34" charset="0"/>
              </a:rPr>
              <a:t>Kırmızı kısım öğrenci tarafından doldurulacaktır. </a:t>
            </a:r>
          </a:p>
        </p:txBody>
      </p:sp>
      <p:pic>
        <p:nvPicPr>
          <p:cNvPr id="6" name="İçerik Yer Tutucusu 5">
            <a:extLst>
              <a:ext uri="{FF2B5EF4-FFF2-40B4-BE49-F238E27FC236}">
                <a16:creationId xmlns:a16="http://schemas.microsoft.com/office/drawing/2014/main" id="{A3206674-F5E8-4B5C-A38E-C9DDF163B9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4693" y="109508"/>
            <a:ext cx="4898191" cy="6519891"/>
          </a:xfrm>
        </p:spPr>
      </p:pic>
      <p:sp>
        <p:nvSpPr>
          <p:cNvPr id="3" name="Dikdörtgen 2">
            <a:extLst>
              <a:ext uri="{FF2B5EF4-FFF2-40B4-BE49-F238E27FC236}">
                <a16:creationId xmlns:a16="http://schemas.microsoft.com/office/drawing/2014/main" id="{768B5D00-014C-42D5-AED2-94A44E59E55D}"/>
              </a:ext>
            </a:extLst>
          </p:cNvPr>
          <p:cNvSpPr/>
          <p:nvPr/>
        </p:nvSpPr>
        <p:spPr>
          <a:xfrm>
            <a:off x="10077855" y="109508"/>
            <a:ext cx="1342417" cy="1437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8E692B09-2FB4-46A8-B4B9-0654AE369FCD}"/>
              </a:ext>
            </a:extLst>
          </p:cNvPr>
          <p:cNvSpPr/>
          <p:nvPr/>
        </p:nvSpPr>
        <p:spPr>
          <a:xfrm>
            <a:off x="7123857" y="1546656"/>
            <a:ext cx="4296415" cy="3852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A776DA2F-BE7B-4080-9972-EA8E29AD6134}"/>
              </a:ext>
            </a:extLst>
          </p:cNvPr>
          <p:cNvSpPr/>
          <p:nvPr/>
        </p:nvSpPr>
        <p:spPr>
          <a:xfrm>
            <a:off x="7123857" y="3793787"/>
            <a:ext cx="4296415" cy="16050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42683A7C-40F9-44E3-A652-DCB5F1802994}"/>
              </a:ext>
            </a:extLst>
          </p:cNvPr>
          <p:cNvSpPr/>
          <p:nvPr/>
        </p:nvSpPr>
        <p:spPr>
          <a:xfrm>
            <a:off x="7123857" y="1546656"/>
            <a:ext cx="4296415" cy="2247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03385507-DFE8-4028-B927-25236DD8F4EB}"/>
              </a:ext>
            </a:extLst>
          </p:cNvPr>
          <p:cNvSpPr/>
          <p:nvPr/>
        </p:nvSpPr>
        <p:spPr>
          <a:xfrm>
            <a:off x="7123857" y="3822971"/>
            <a:ext cx="4296415" cy="160506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203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768187" y="648511"/>
            <a:ext cx="9905998" cy="700585"/>
          </a:xfrm>
        </p:spPr>
        <p:txBody>
          <a:bodyPr>
            <a:normAutofit fontScale="90000"/>
          </a:bodyPr>
          <a:lstStyle/>
          <a:p>
            <a:r>
              <a:rPr lang="tr-TR" dirty="0">
                <a:latin typeface="Candara" panose="020E0502030303020204" pitchFamily="34" charset="0"/>
              </a:rPr>
              <a:t>FORM 3</a:t>
            </a:r>
            <a:br>
              <a:rPr lang="tr-TR" dirty="0">
                <a:latin typeface="Candara" panose="020E0502030303020204" pitchFamily="34" charset="0"/>
              </a:rPr>
            </a:br>
            <a:r>
              <a:rPr lang="tr-TR" dirty="0">
                <a:latin typeface="Candara" panose="020E0502030303020204" pitchFamily="34" charset="0"/>
              </a:rPr>
              <a:t>SGK BİLGİ FORMU</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768187" y="1349096"/>
            <a:ext cx="6136465" cy="5693866"/>
          </a:xfrm>
          <a:prstGeom prst="rect">
            <a:avLst/>
          </a:prstGeom>
          <a:noFill/>
        </p:spPr>
        <p:txBody>
          <a:bodyPr wrap="square" rtlCol="0">
            <a:spAutoFit/>
          </a:bodyPr>
          <a:lstStyle/>
          <a:p>
            <a:r>
              <a:rPr lang="tr-TR" b="1" dirty="0">
                <a:highlight>
                  <a:srgbClr val="00FFFF"/>
                </a:highlight>
                <a:latin typeface="Candara" panose="020E0502030303020204" pitchFamily="34" charset="0"/>
              </a:rPr>
              <a:t>5</a:t>
            </a:r>
            <a:r>
              <a:rPr lang="tr-TR" b="1" dirty="0" smtClean="0">
                <a:highlight>
                  <a:srgbClr val="00FFFF"/>
                </a:highlight>
                <a:latin typeface="Candara" panose="020E0502030303020204" pitchFamily="34" charset="0"/>
              </a:rPr>
              <a:t> </a:t>
            </a:r>
            <a:r>
              <a:rPr lang="tr-TR" b="1" dirty="0">
                <a:highlight>
                  <a:srgbClr val="00FFFF"/>
                </a:highlight>
                <a:latin typeface="Candara" panose="020E0502030303020204" pitchFamily="34" charset="0"/>
              </a:rPr>
              <a:t>Haziran </a:t>
            </a:r>
            <a:r>
              <a:rPr lang="tr-TR" b="1" dirty="0" smtClean="0">
                <a:highlight>
                  <a:srgbClr val="00FFFF"/>
                </a:highlight>
                <a:latin typeface="Candara" panose="020E0502030303020204" pitchFamily="34" charset="0"/>
              </a:rPr>
              <a:t>2026’e </a:t>
            </a:r>
            <a:r>
              <a:rPr lang="tr-TR" b="1" dirty="0">
                <a:highlight>
                  <a:srgbClr val="00FFFF"/>
                </a:highlight>
                <a:latin typeface="Candara" panose="020E0502030303020204" pitchFamily="34" charset="0"/>
              </a:rPr>
              <a:t>kadar iletilecektir. </a:t>
            </a:r>
          </a:p>
          <a:p>
            <a:endParaRPr lang="tr-TR" b="1" dirty="0">
              <a:latin typeface="Candara" panose="020E0502030303020204" pitchFamily="34" charset="0"/>
            </a:endParaRPr>
          </a:p>
          <a:p>
            <a:r>
              <a:rPr lang="tr-TR" dirty="0">
                <a:latin typeface="Candara" panose="020E0502030303020204" pitchFamily="34" charset="0"/>
              </a:rPr>
              <a:t>‘Form 3’ de yer alan;</a:t>
            </a:r>
          </a:p>
          <a:p>
            <a:r>
              <a:rPr lang="tr-TR" b="1" dirty="0">
                <a:latin typeface="Candara" panose="020E0502030303020204" pitchFamily="34" charset="0"/>
              </a:rPr>
              <a:t>*Öğrenci bilgileri</a:t>
            </a:r>
          </a:p>
          <a:p>
            <a:r>
              <a:rPr lang="tr-TR" b="1" dirty="0">
                <a:latin typeface="Candara" panose="020E0502030303020204" pitchFamily="34" charset="0"/>
              </a:rPr>
              <a:t>*Staj bilgileri</a:t>
            </a:r>
          </a:p>
          <a:p>
            <a:r>
              <a:rPr lang="tr-TR" b="1" dirty="0">
                <a:latin typeface="Candara" panose="020E0502030303020204" pitchFamily="34" charset="0"/>
              </a:rPr>
              <a:t>*Sigorta bilgileri </a:t>
            </a:r>
            <a:r>
              <a:rPr lang="tr-TR" sz="1200" b="1" dirty="0">
                <a:latin typeface="Candara" panose="020E0502030303020204" pitchFamily="34" charset="0"/>
              </a:rPr>
              <a:t>(a) (b)</a:t>
            </a:r>
          </a:p>
          <a:p>
            <a:r>
              <a:rPr lang="tr-TR" b="1" dirty="0">
                <a:latin typeface="Candara" panose="020E0502030303020204" pitchFamily="34" charset="0"/>
              </a:rPr>
              <a:t>*Adres bilgileri</a:t>
            </a:r>
          </a:p>
          <a:p>
            <a:r>
              <a:rPr lang="tr-TR" b="1" dirty="0">
                <a:latin typeface="Candara" panose="020E0502030303020204" pitchFamily="34" charset="0"/>
              </a:rPr>
              <a:t>*Bilgilerin onaylandığına dair ad </a:t>
            </a:r>
            <a:r>
              <a:rPr lang="tr-TR" b="1" dirty="0" err="1">
                <a:latin typeface="Candara" panose="020E0502030303020204" pitchFamily="34" charset="0"/>
              </a:rPr>
              <a:t>soyad</a:t>
            </a:r>
            <a:r>
              <a:rPr lang="tr-TR" b="1" dirty="0">
                <a:latin typeface="Candara" panose="020E0502030303020204" pitchFamily="34" charset="0"/>
              </a:rPr>
              <a:t>, tarih, imza</a:t>
            </a:r>
          </a:p>
          <a:p>
            <a:r>
              <a:rPr lang="tr-TR" dirty="0">
                <a:latin typeface="Candara" panose="020E0502030303020204" pitchFamily="34" charset="0"/>
              </a:rPr>
              <a:t>bölümleri eksiksiz doldurularak ilgili </a:t>
            </a:r>
            <a:r>
              <a:rPr lang="tr-TR" dirty="0" err="1">
                <a:latin typeface="Candara" panose="020E0502030303020204" pitchFamily="34" charset="0"/>
              </a:rPr>
              <a:t>sakai</a:t>
            </a:r>
            <a:r>
              <a:rPr lang="tr-TR" dirty="0">
                <a:latin typeface="Candara" panose="020E0502030303020204" pitchFamily="34" charset="0"/>
              </a:rPr>
              <a:t> sekmesine yüklenecektir. (kırmızı kısım doldurulacaktır) </a:t>
            </a:r>
          </a:p>
          <a:p>
            <a:endParaRPr lang="tr-TR" dirty="0">
              <a:latin typeface="Candara" panose="020E0502030303020204" pitchFamily="34" charset="0"/>
            </a:endParaRPr>
          </a:p>
          <a:p>
            <a:r>
              <a:rPr lang="tr-TR" sz="1600" b="1" dirty="0">
                <a:latin typeface="Candara" panose="020E0502030303020204" pitchFamily="34" charset="0"/>
              </a:rPr>
              <a:t>(a): </a:t>
            </a:r>
            <a:r>
              <a:rPr lang="tr-TR" sz="1600" dirty="0">
                <a:latin typeface="Candara" panose="020E0502030303020204" pitchFamily="34" charset="0"/>
              </a:rPr>
              <a:t>Yabancı uyruklu öğrenciler sigorta bilgilerinde yer alan </a:t>
            </a:r>
            <a:r>
              <a:rPr lang="tr-TR" sz="1600" b="1" dirty="0">
                <a:latin typeface="Candara" panose="020E0502030303020204" pitchFamily="34" charset="0"/>
              </a:rPr>
              <a:t>‘TC Kimlik numarası’ </a:t>
            </a:r>
            <a:r>
              <a:rPr lang="tr-TR" sz="1600" dirty="0">
                <a:latin typeface="Candara" panose="020E0502030303020204" pitchFamily="34" charset="0"/>
              </a:rPr>
              <a:t>bölümüne pasaportlarında yer alan ve kimlik </a:t>
            </a:r>
            <a:r>
              <a:rPr lang="tr-TR" sz="1600" dirty="0" err="1">
                <a:latin typeface="Candara" panose="020E0502030303020204" pitchFamily="34" charset="0"/>
              </a:rPr>
              <a:t>no</a:t>
            </a:r>
            <a:r>
              <a:rPr lang="tr-TR" sz="1600" dirty="0">
                <a:latin typeface="Candara" panose="020E0502030303020204" pitchFamily="34" charset="0"/>
              </a:rPr>
              <a:t> yerine geçen numarayı yazacaktır.</a:t>
            </a:r>
          </a:p>
          <a:p>
            <a:r>
              <a:rPr lang="tr-TR" sz="1600" b="1" dirty="0">
                <a:latin typeface="Candara" panose="020E0502030303020204" pitchFamily="34" charset="0"/>
              </a:rPr>
              <a:t>(b): ‘SGK Sicil numarası’</a:t>
            </a:r>
            <a:r>
              <a:rPr lang="tr-TR" sz="1600" dirty="0">
                <a:latin typeface="Candara" panose="020E0502030303020204" pitchFamily="34" charset="0"/>
              </a:rPr>
              <a:t> yazan bölümü önceden SGK başvurusu yapmış ve SGK Sicil numarası olan kişiler dolduracaktır.</a:t>
            </a:r>
          </a:p>
          <a:p>
            <a:endParaRPr lang="tr-TR" dirty="0">
              <a:latin typeface="Candara" panose="020E0502030303020204" pitchFamily="34" charset="0"/>
            </a:endParaRPr>
          </a:p>
          <a:p>
            <a:r>
              <a:rPr lang="tr-TR" sz="1600" dirty="0">
                <a:highlight>
                  <a:srgbClr val="00FFFF"/>
                </a:highlight>
                <a:latin typeface="Candara" panose="020E0502030303020204" pitchFamily="34" charset="0"/>
              </a:rPr>
              <a:t>Bu form staj süresince üniversite tarafından SGK girişini yapması için istenmektedir. Staj yapılacak kurumların SGK giriş yapması beklenmektedir. SGK giriş olan ve üniversitenin SGK girişi yapmasını istemeyenler dilekçe ile bunu bildirmek durumundadır. </a:t>
            </a:r>
          </a:p>
        </p:txBody>
      </p:sp>
      <p:pic>
        <p:nvPicPr>
          <p:cNvPr id="7" name="İçerik Yer Tutucusu 6">
            <a:extLst>
              <a:ext uri="{FF2B5EF4-FFF2-40B4-BE49-F238E27FC236}">
                <a16:creationId xmlns:a16="http://schemas.microsoft.com/office/drawing/2014/main" id="{9CE12D84-8D75-4BEC-AAF8-ECD9E91395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7486" y="97971"/>
            <a:ext cx="4653100" cy="6572311"/>
          </a:xfrm>
        </p:spPr>
      </p:pic>
      <p:sp>
        <p:nvSpPr>
          <p:cNvPr id="3" name="Dikdörtgen 2">
            <a:extLst>
              <a:ext uri="{FF2B5EF4-FFF2-40B4-BE49-F238E27FC236}">
                <a16:creationId xmlns:a16="http://schemas.microsoft.com/office/drawing/2014/main" id="{357FA3A1-3E76-49E5-9EF5-8FA3241AD0CF}"/>
              </a:ext>
            </a:extLst>
          </p:cNvPr>
          <p:cNvSpPr/>
          <p:nvPr/>
        </p:nvSpPr>
        <p:spPr>
          <a:xfrm>
            <a:off x="7431932" y="1167319"/>
            <a:ext cx="4134255" cy="4426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810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5D5027-7237-4A42-8133-B8E3F141E7C3}"/>
              </a:ext>
            </a:extLst>
          </p:cNvPr>
          <p:cNvSpPr>
            <a:spLocks noGrp="1"/>
          </p:cNvSpPr>
          <p:nvPr>
            <p:ph type="title"/>
          </p:nvPr>
        </p:nvSpPr>
        <p:spPr>
          <a:xfrm>
            <a:off x="827312" y="1529375"/>
            <a:ext cx="4288572" cy="3198267"/>
          </a:xfrm>
        </p:spPr>
        <p:txBody>
          <a:bodyPr>
            <a:normAutofit fontScale="90000"/>
          </a:bodyPr>
          <a:lstStyle/>
          <a:p>
            <a:r>
              <a:rPr lang="tr-TR" dirty="0"/>
              <a:t>Yurtdışı staj başvuruları için</a:t>
            </a:r>
            <a:br>
              <a:rPr lang="tr-TR" dirty="0"/>
            </a:br>
            <a:r>
              <a:rPr lang="tr-TR" dirty="0"/>
              <a:t>FORM 3 YERİNE dilekçe örneği</a:t>
            </a:r>
            <a:br>
              <a:rPr lang="tr-TR" dirty="0"/>
            </a:br>
            <a:r>
              <a:rPr lang="tr-TR" dirty="0"/>
              <a:t/>
            </a:r>
            <a:br>
              <a:rPr lang="tr-TR" dirty="0"/>
            </a:br>
            <a:r>
              <a:rPr lang="tr-TR" sz="2000" dirty="0">
                <a:effectLst>
                  <a:glow rad="38100">
                    <a:schemeClr val="bg1">
                      <a:lumMod val="65000"/>
                      <a:lumOff val="35000"/>
                      <a:alpha val="40000"/>
                    </a:schemeClr>
                  </a:glow>
                </a:effectLst>
                <a:latin typeface="Candara" panose="020E0502030303020204" pitchFamily="34" charset="0"/>
              </a:rPr>
              <a:t>Yurt dışı stajları için </a:t>
            </a:r>
            <a:r>
              <a:rPr lang="tr-TR" sz="2000" dirty="0" err="1">
                <a:effectLst>
                  <a:glow rad="38100">
                    <a:schemeClr val="bg1">
                      <a:lumMod val="65000"/>
                      <a:lumOff val="35000"/>
                      <a:alpha val="40000"/>
                    </a:schemeClr>
                  </a:glow>
                </a:effectLst>
                <a:latin typeface="Candara" panose="020E0502030303020204" pitchFamily="34" charset="0"/>
              </a:rPr>
              <a:t>sgk</a:t>
            </a:r>
            <a:r>
              <a:rPr lang="tr-TR" sz="2000" dirty="0">
                <a:effectLst>
                  <a:glow rad="38100">
                    <a:schemeClr val="bg1">
                      <a:lumMod val="65000"/>
                      <a:lumOff val="35000"/>
                      <a:alpha val="40000"/>
                    </a:schemeClr>
                  </a:glow>
                </a:effectLst>
                <a:latin typeface="Candara" panose="020E0502030303020204" pitchFamily="34" charset="0"/>
              </a:rPr>
              <a:t> girişi yapılmamaktadır. Bu nedenle öğrencinin kendi sorumluluğunu aldığını beyan eden dilekçe doldurularak form 3 yüklemek yerine bu dilekçe yüklenmelidir. </a:t>
            </a:r>
            <a:br>
              <a:rPr lang="tr-TR" sz="2000" dirty="0">
                <a:effectLst>
                  <a:glow rad="38100">
                    <a:schemeClr val="bg1">
                      <a:lumMod val="65000"/>
                      <a:lumOff val="35000"/>
                      <a:alpha val="40000"/>
                    </a:schemeClr>
                  </a:glow>
                </a:effectLst>
                <a:latin typeface="Candara" panose="020E0502030303020204" pitchFamily="34" charset="0"/>
              </a:rPr>
            </a:br>
            <a:r>
              <a:rPr lang="tr-TR" sz="2000" dirty="0">
                <a:effectLst>
                  <a:glow rad="38100">
                    <a:schemeClr val="bg1">
                      <a:lumMod val="65000"/>
                      <a:lumOff val="35000"/>
                      <a:alpha val="40000"/>
                    </a:schemeClr>
                  </a:glow>
                </a:effectLst>
                <a:latin typeface="Candara" panose="020E0502030303020204" pitchFamily="34" charset="0"/>
              </a:rPr>
              <a:t/>
            </a:r>
            <a:br>
              <a:rPr lang="tr-TR" sz="2000" dirty="0">
                <a:effectLst>
                  <a:glow rad="38100">
                    <a:schemeClr val="bg1">
                      <a:lumMod val="65000"/>
                      <a:lumOff val="35000"/>
                      <a:alpha val="40000"/>
                    </a:schemeClr>
                  </a:glow>
                </a:effectLst>
                <a:latin typeface="Candara" panose="020E0502030303020204" pitchFamily="34" charset="0"/>
              </a:rPr>
            </a:br>
            <a:r>
              <a:rPr lang="tr-TR" sz="2000" dirty="0">
                <a:effectLst>
                  <a:glow rad="38100">
                    <a:schemeClr val="bg1">
                      <a:lumMod val="65000"/>
                      <a:lumOff val="35000"/>
                      <a:alpha val="40000"/>
                    </a:schemeClr>
                  </a:glow>
                </a:effectLst>
                <a:latin typeface="Candara" panose="020E0502030303020204" pitchFamily="34" charset="0"/>
              </a:rPr>
              <a:t/>
            </a:r>
            <a:br>
              <a:rPr lang="tr-TR" sz="2000" dirty="0">
                <a:effectLst>
                  <a:glow rad="38100">
                    <a:schemeClr val="bg1">
                      <a:lumMod val="65000"/>
                      <a:lumOff val="35000"/>
                      <a:alpha val="40000"/>
                    </a:schemeClr>
                  </a:glow>
                </a:effectLst>
                <a:latin typeface="Candara" panose="020E0502030303020204" pitchFamily="34" charset="0"/>
              </a:rPr>
            </a:br>
            <a:r>
              <a:rPr lang="tr-TR" sz="2000" dirty="0">
                <a:effectLst>
                  <a:glow rad="38100">
                    <a:schemeClr val="bg1">
                      <a:lumMod val="65000"/>
                      <a:lumOff val="35000"/>
                      <a:alpha val="40000"/>
                    </a:schemeClr>
                  </a:glow>
                </a:effectLst>
                <a:highlight>
                  <a:srgbClr val="00FFFF"/>
                </a:highlight>
                <a:latin typeface="Candara" panose="020E0502030303020204" pitchFamily="34" charset="0"/>
              </a:rPr>
              <a:t>Olası </a:t>
            </a:r>
            <a:r>
              <a:rPr lang="tr-TR" sz="2000" dirty="0" err="1">
                <a:effectLst>
                  <a:glow rad="38100">
                    <a:schemeClr val="bg1">
                      <a:lumMod val="65000"/>
                      <a:lumOff val="35000"/>
                      <a:alpha val="40000"/>
                    </a:schemeClr>
                  </a:glow>
                </a:effectLst>
                <a:highlight>
                  <a:srgbClr val="00FFFF"/>
                </a:highlight>
                <a:latin typeface="Candara" panose="020E0502030303020204" pitchFamily="34" charset="0"/>
              </a:rPr>
              <a:t>sgk</a:t>
            </a:r>
            <a:r>
              <a:rPr lang="tr-TR" sz="2000" dirty="0">
                <a:effectLst>
                  <a:glow rad="38100">
                    <a:schemeClr val="bg1">
                      <a:lumMod val="65000"/>
                      <a:lumOff val="35000"/>
                      <a:alpha val="40000"/>
                    </a:schemeClr>
                  </a:glow>
                </a:effectLst>
                <a:highlight>
                  <a:srgbClr val="00FFFF"/>
                </a:highlight>
                <a:latin typeface="Candara" panose="020E0502030303020204" pitchFamily="34" charset="0"/>
              </a:rPr>
              <a:t> giriş istenmemesi durumunda da dilekçe verilmesi gerekmektedir. </a:t>
            </a:r>
            <a:endParaRPr lang="tr-TR" sz="2000" dirty="0">
              <a:effectLst>
                <a:glow rad="38100">
                  <a:schemeClr val="bg1">
                    <a:lumMod val="65000"/>
                    <a:lumOff val="35000"/>
                    <a:alpha val="40000"/>
                  </a:schemeClr>
                </a:glow>
              </a:effectLst>
              <a:highlight>
                <a:srgbClr val="00FFFF"/>
              </a:highlight>
            </a:endParaRPr>
          </a:p>
        </p:txBody>
      </p:sp>
      <p:pic>
        <p:nvPicPr>
          <p:cNvPr id="7" name="İçerik Yer Tutucusu 6" descr="metin içeren bir resim&#10;&#10;Açıklama otomatik olarak oluşturuldu">
            <a:extLst>
              <a:ext uri="{FF2B5EF4-FFF2-40B4-BE49-F238E27FC236}">
                <a16:creationId xmlns:a16="http://schemas.microsoft.com/office/drawing/2014/main" id="{C239C8C8-4213-4058-BD95-0EA439B635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3148" y="310857"/>
            <a:ext cx="5414603" cy="6256251"/>
          </a:xfrm>
        </p:spPr>
      </p:pic>
    </p:spTree>
    <p:extLst>
      <p:ext uri="{BB962C8B-B14F-4D97-AF65-F5344CB8AC3E}">
        <p14:creationId xmlns:p14="http://schemas.microsoft.com/office/powerpoint/2010/main" val="235622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D76065E-96D1-42CE-862E-5E4B84CE12F2}"/>
              </a:ext>
            </a:extLst>
          </p:cNvPr>
          <p:cNvSpPr>
            <a:spLocks noGrp="1"/>
          </p:cNvSpPr>
          <p:nvPr>
            <p:ph type="title"/>
          </p:nvPr>
        </p:nvSpPr>
        <p:spPr>
          <a:xfrm>
            <a:off x="1141413" y="609600"/>
            <a:ext cx="3838960" cy="1905000"/>
          </a:xfrm>
        </p:spPr>
        <p:txBody>
          <a:bodyPr>
            <a:normAutofit/>
          </a:bodyPr>
          <a:lstStyle/>
          <a:p>
            <a:r>
              <a:rPr lang="tr-TR" dirty="0"/>
              <a:t>staj başvurusu iptali için dilekçe örneği</a:t>
            </a:r>
          </a:p>
        </p:txBody>
      </p:sp>
      <p:sp>
        <p:nvSpPr>
          <p:cNvPr id="3" name="İçerik Yer Tutucusu 2">
            <a:extLst>
              <a:ext uri="{FF2B5EF4-FFF2-40B4-BE49-F238E27FC236}">
                <a16:creationId xmlns:a16="http://schemas.microsoft.com/office/drawing/2014/main" id="{F4E77026-F603-4EE6-837F-8D11F41E6103}"/>
              </a:ext>
            </a:extLst>
          </p:cNvPr>
          <p:cNvSpPr>
            <a:spLocks noGrp="1"/>
          </p:cNvSpPr>
          <p:nvPr>
            <p:ph idx="1"/>
          </p:nvPr>
        </p:nvSpPr>
        <p:spPr>
          <a:xfrm>
            <a:off x="990493" y="2666999"/>
            <a:ext cx="3741305" cy="3124201"/>
          </a:xfrm>
        </p:spPr>
        <p:txBody>
          <a:bodyPr/>
          <a:lstStyle/>
          <a:p>
            <a:r>
              <a:rPr lang="tr-TR" sz="1800" dirty="0">
                <a:effectLst>
                  <a:glow rad="38100">
                    <a:schemeClr val="bg1">
                      <a:lumMod val="50000"/>
                      <a:lumOff val="50000"/>
                      <a:alpha val="20000"/>
                    </a:schemeClr>
                  </a:glow>
                </a:effectLst>
                <a:latin typeface="Candara" panose="020E0502030303020204" pitchFamily="34" charset="0"/>
              </a:rPr>
              <a:t>PLN3112 Şehir Planlama Projesi Dersi IV dersini geçenler staj yapabilir. Bu nedenle geçip geçmediği belli olmadan staj başvurusu yapmak zorunda kalan adayların ekte yer alan dilekçe 2’yi (dersi geçemezse staj başvurusunun iptaline dair) doldurup başvuru formu ile teslim etmeleri beklenmektedir.</a:t>
            </a:r>
          </a:p>
          <a:p>
            <a:endParaRPr lang="tr-TR" dirty="0"/>
          </a:p>
        </p:txBody>
      </p:sp>
      <p:pic>
        <p:nvPicPr>
          <p:cNvPr id="4" name="Resim 3">
            <a:extLst>
              <a:ext uri="{FF2B5EF4-FFF2-40B4-BE49-F238E27FC236}">
                <a16:creationId xmlns:a16="http://schemas.microsoft.com/office/drawing/2014/main" id="{3A80BB01-3AC4-4938-8D35-1EC909A4C9EB}"/>
              </a:ext>
            </a:extLst>
          </p:cNvPr>
          <p:cNvPicPr/>
          <p:nvPr/>
        </p:nvPicPr>
        <p:blipFill rotWithShape="1">
          <a:blip r:embed="rId2">
            <a:extLst>
              <a:ext uri="{28A0092B-C50C-407E-A947-70E740481C1C}">
                <a14:useLocalDpi xmlns:a14="http://schemas.microsoft.com/office/drawing/2010/main" val="0"/>
              </a:ext>
            </a:extLst>
          </a:blip>
          <a:srcRect l="30258" t="19400" r="30390" b="8289"/>
          <a:stretch/>
        </p:blipFill>
        <p:spPr bwMode="auto">
          <a:xfrm>
            <a:off x="5509842" y="657860"/>
            <a:ext cx="5362575" cy="55422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9159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Gözü">
  <a:themeElements>
    <a:clrScheme name="Ağ Gözü">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Gözü">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Gözü">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TM03457485[[fn=Ağ Gözü]]</Template>
  <TotalTime>654</TotalTime>
  <Words>970</Words>
  <Application>Microsoft Office PowerPoint</Application>
  <PresentationFormat>Geniş ekran</PresentationFormat>
  <Paragraphs>122</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Candara</vt:lpstr>
      <vt:lpstr>Century Gothic</vt:lpstr>
      <vt:lpstr>Times New Roman</vt:lpstr>
      <vt:lpstr>Ağ Gözü</vt:lpstr>
      <vt:lpstr>ŞEHİR VE BÖLGE PLANLAMA BÖLÜMÜ YAZ DÖNEMİ STAJ BİLGİLENDİRME SUNUMU 2026</vt:lpstr>
      <vt:lpstr>2026 YILI Staj DUYURULARI</vt:lpstr>
      <vt:lpstr>PowerPoint Sunusu</vt:lpstr>
      <vt:lpstr>Staj SÜRECİ</vt:lpstr>
      <vt:lpstr>FORM 1 staj başvuru ve kabul formu</vt:lpstr>
      <vt:lpstr>FORM 2  Öğrenci staj fişi ve değerlendirme formu</vt:lpstr>
      <vt:lpstr>FORM 3 SGK BİLGİ FORMU</vt:lpstr>
      <vt:lpstr>Yurtdışı staj başvuruları için FORM 3 YERİNE dilekçe örneği  Yurt dışı stajları için sgk girişi yapılmamaktadır. Bu nedenle öğrencinin kendi sorumluluğunu aldığını beyan eden dilekçe doldurularak form 3 yüklemek yerine bu dilekçe yüklenmelidir.    Olası sgk giriş istenmemesi durumunda da dilekçe verilmesi gerekmektedir. </vt:lpstr>
      <vt:lpstr>staj başvurusu iptali için dilekçe örneği</vt:lpstr>
      <vt:lpstr>Bazı kurumlar form1 ve form 3 talep edebilir</vt:lpstr>
      <vt:lpstr>FORM 4</vt:lpstr>
      <vt:lpstr>STAJ DEFTERİ</vt:lpstr>
      <vt:lpstr>PowerPoint Sunusu</vt:lpstr>
      <vt:lpstr>PowerPoint Sunusu</vt:lpstr>
      <vt:lpstr>PowerPoint Sunusu</vt:lpstr>
      <vt:lpstr>* 12 punto Times New Roman tek satır aralığında yazılacaktır.  * İmla ve yazım hatalarına dikkat edilecek. * Üst kısımdaki tarihler mutlaka yazılacak. Tarihler örnek olarak verilmiştir. Siz kendi tarihinize göre yazınız.  * Haftanın başlangıç günü ve bitiş günü belli edilecek. Cumartesi dahil ise tarih ona göre bitiş günü yazılacak.  * Bir hafta için yapılan çalışmalar en az 250 sözcük en fazla 400 sözcük olmalıdır.  * Cümleler birinci tekil kişi üzerinden yazılmayacaktır. Örneğin, 1/1000 ölçekli uygulama imar planı için alan çalışmasına başlandı, gibi edilgen ifadeler kullanılmalıdır. ÖRNEK (Siz kendi stajınıza göre yazınız bu sadece örnektir) * Staj defteri yazım kurallarına uyulması beklenmektedir. Staj komisyonu içerik ve kurallara uyulmaması gibi durumlarda revizyon istenmeden stajı reddedecektir. Bu nedenle öğrencilerin dikkatli ve özenli olması beklenmektedir.  * Tek dosya pdf formatında teslim edilecektir. Ekler rapor, görsel vb. en son ki kısma eklenebilir. Ayrı ayrı yükleme yapılması istenmemektedir. Staj defteri ile birleştirilmesi istenmektedir.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ŞEHİR VE BÖLGE PLANLAMA BÖLÜMÜ YAZ DÖNEMİ STAJ UYGULAMA ADIMLARI</dc:title>
  <dc:creator>ceren agin</dc:creator>
  <cp:lastModifiedBy>Fatma</cp:lastModifiedBy>
  <cp:revision>148</cp:revision>
  <dcterms:created xsi:type="dcterms:W3CDTF">2021-03-08T20:08:27Z</dcterms:created>
  <dcterms:modified xsi:type="dcterms:W3CDTF">2026-02-19T07:06:58Z</dcterms:modified>
</cp:coreProperties>
</file>